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321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322" r:id="rId14"/>
    <p:sldId id="272" r:id="rId15"/>
    <p:sldId id="275" r:id="rId16"/>
    <p:sldId id="281" r:id="rId17"/>
    <p:sldId id="296" r:id="rId18"/>
    <p:sldId id="285" r:id="rId19"/>
    <p:sldId id="287" r:id="rId20"/>
    <p:sldId id="286" r:id="rId21"/>
    <p:sldId id="288" r:id="rId22"/>
    <p:sldId id="289" r:id="rId23"/>
    <p:sldId id="292" r:id="rId24"/>
    <p:sldId id="324" r:id="rId25"/>
    <p:sldId id="291" r:id="rId26"/>
    <p:sldId id="293" r:id="rId27"/>
    <p:sldId id="32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3B8ACC-293A-4151-BAB3-38AA48C5E194}">
          <p14:sldIdLst>
            <p14:sldId id="257"/>
            <p14:sldId id="321"/>
          </p14:sldIdLst>
        </p14:section>
        <p14:section name="Pectoral Girdle" id="{C80C2BF8-7640-4EC5-A799-035928A86795}">
          <p14:sldIdLst>
            <p14:sldId id="258"/>
            <p14:sldId id="259"/>
            <p14:sldId id="260"/>
          </p14:sldIdLst>
        </p14:section>
        <p14:section name="Upper Limb" id="{2E70EA02-FD66-4573-B63B-083BA7FAE99E}">
          <p14:sldIdLst>
            <p14:sldId id="261"/>
            <p14:sldId id="262"/>
            <p14:sldId id="264"/>
            <p14:sldId id="265"/>
            <p14:sldId id="267"/>
            <p14:sldId id="270"/>
            <p14:sldId id="271"/>
            <p14:sldId id="322"/>
            <p14:sldId id="272"/>
          </p14:sldIdLst>
        </p14:section>
        <p14:section name="Pelvic Girdle" id="{24B701F7-B0DB-4EF5-81D6-AFE34CB3B694}">
          <p14:sldIdLst>
            <p14:sldId id="275"/>
            <p14:sldId id="281"/>
            <p14:sldId id="296"/>
          </p14:sldIdLst>
        </p14:section>
        <p14:section name="Lower Limb" id="{2D08BA8F-B1D2-4A33-83FD-B212B34F4E67}">
          <p14:sldIdLst>
            <p14:sldId id="285"/>
            <p14:sldId id="287"/>
            <p14:sldId id="286"/>
            <p14:sldId id="288"/>
            <p14:sldId id="289"/>
            <p14:sldId id="292"/>
            <p14:sldId id="324"/>
            <p14:sldId id="291"/>
            <p14:sldId id="29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9DE"/>
    <a:srgbClr val="A9CFE9"/>
    <a:srgbClr val="E76794"/>
    <a:srgbClr val="D57567"/>
    <a:srgbClr val="729B6F"/>
    <a:srgbClr val="91BE70"/>
    <a:srgbClr val="F56E75"/>
    <a:srgbClr val="CFC043"/>
    <a:srgbClr val="B658B8"/>
    <a:srgbClr val="73A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8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27867-75DF-4487-AFC2-CF9D79C298B7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F320-7DC3-4CE3-AC6E-F91F0CEF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BF320-7DC3-4CE3-AC6E-F91F0CEFB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4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BF320-7DC3-4CE3-AC6E-F91F0CEFBF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1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7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9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6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8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5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2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8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E2062-325C-4F54-A8C3-8B0114148021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C2A4E-DD44-4B98-9E24-D9583688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wiley.com/wpng/api/v1/content/resource/8c38f3be-541d-4386-bbad-101b38cce1f7" TargetMode="External"/><Relationship Id="rId2" Type="http://schemas.openxmlformats.org/officeDocument/2006/relationships/hyperlink" Target="https://education.wiley.com/wpng/api/v1/content/resource/d7f836d7-7d6c-4524-8a78-ad61570aa56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20847C-1E76-4C31-8E55-DCF741ABA077}"/>
              </a:ext>
            </a:extLst>
          </p:cNvPr>
          <p:cNvSpPr txBox="1"/>
          <p:nvPr/>
        </p:nvSpPr>
        <p:spPr>
          <a:xfrm>
            <a:off x="5067300" y="6129156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gency FB" panose="020B0503020202020204" pitchFamily="34" charset="0"/>
              </a:rPr>
              <a:t>Dr. Paige Morgan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Laramie County Community College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BD053-447D-471A-94C3-1EF7DA3CDB4D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Chapter 8: Appendicular Skeleton </a:t>
            </a:r>
          </a:p>
        </p:txBody>
      </p:sp>
      <p:pic>
        <p:nvPicPr>
          <p:cNvPr id="7" name="Picture 12" descr="Light Micrograph Of Normal Human Compact Bone Photograph by John  Durham/science Photo Library - Pixels">
            <a:extLst>
              <a:ext uri="{FF2B5EF4-FFF2-40B4-BE49-F238E27FC236}">
                <a16:creationId xmlns:a16="http://schemas.microsoft.com/office/drawing/2014/main" id="{3830D306-4FA0-41F1-B4C5-3EA80B61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79"/>
                    </a14:imgEffect>
                    <a14:imgEffect>
                      <a14:saturation sa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619"/>
            <a:ext cx="9144000" cy="53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85324B-467F-4096-99A7-1FBB4D48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414" y="82513"/>
            <a:ext cx="3257794" cy="602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C7C29-58E0-440B-B232-0613A6146EFA}"/>
              </a:ext>
            </a:extLst>
          </p:cNvPr>
          <p:cNvSpPr txBox="1"/>
          <p:nvPr/>
        </p:nvSpPr>
        <p:spPr>
          <a:xfrm>
            <a:off x="0" y="6079852"/>
            <a:ext cx="22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image: compact bone </a:t>
            </a:r>
          </a:p>
        </p:txBody>
      </p:sp>
    </p:spTree>
    <p:extLst>
      <p:ext uri="{BB962C8B-B14F-4D97-AF65-F5344CB8AC3E}">
        <p14:creationId xmlns:p14="http://schemas.microsoft.com/office/powerpoint/2010/main" val="395615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07A2F-442E-4780-B5AE-872E7D84C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" y="1854491"/>
            <a:ext cx="6656815" cy="3133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3D1C6-3396-48D9-B370-BF3361226212}"/>
              </a:ext>
            </a:extLst>
          </p:cNvPr>
          <p:cNvSpPr txBox="1"/>
          <p:nvPr/>
        </p:nvSpPr>
        <p:spPr>
          <a:xfrm>
            <a:off x="840755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7B3AD-9CA4-476C-8587-2AE6B3E9E889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DD6F6B-EA0F-47F0-B9F1-10CD5B5D5835}"/>
              </a:ext>
            </a:extLst>
          </p:cNvPr>
          <p:cNvSpPr/>
          <p:nvPr/>
        </p:nvSpPr>
        <p:spPr>
          <a:xfrm>
            <a:off x="4352200" y="2979712"/>
            <a:ext cx="553270" cy="51356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311BEA-A66D-4CB9-AA6F-F5317E991B26}"/>
              </a:ext>
            </a:extLst>
          </p:cNvPr>
          <p:cNvSpPr/>
          <p:nvPr/>
        </p:nvSpPr>
        <p:spPr>
          <a:xfrm>
            <a:off x="4572000" y="3333028"/>
            <a:ext cx="553270" cy="5135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0FCDB-A66B-4D1F-A54B-8BD825EDB061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Elbow Joint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AAEDE-20AB-459F-9282-51313C1B6E49}"/>
              </a:ext>
            </a:extLst>
          </p:cNvPr>
          <p:cNvSpPr txBox="1"/>
          <p:nvPr/>
        </p:nvSpPr>
        <p:spPr>
          <a:xfrm>
            <a:off x="142595" y="643584"/>
            <a:ext cx="8132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radius and ulna articulate with humerus at the elbow joint; occurs in two places: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[1] where </a:t>
            </a: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head of radius</a:t>
            </a:r>
            <a:r>
              <a:rPr lang="en-US" sz="2000" dirty="0">
                <a:latin typeface="Agency FB" panose="020B0503020202020204" pitchFamily="34" charset="0"/>
              </a:rPr>
              <a:t> articulates with the </a:t>
            </a: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capitulum of the humerus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[2] where the </a:t>
            </a: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coronoid process of the ulna </a:t>
            </a:r>
            <a:r>
              <a:rPr lang="en-US" sz="2000" dirty="0">
                <a:latin typeface="Agency FB" panose="020B0503020202020204" pitchFamily="34" charset="0"/>
              </a:rPr>
              <a:t>articulates with the </a:t>
            </a: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trochlea of the humerus</a:t>
            </a:r>
            <a:b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</a:br>
            <a:endParaRPr lang="en-US" sz="2000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23701-58CD-47CD-B186-F221ADC342B9}"/>
              </a:ext>
            </a:extLst>
          </p:cNvPr>
          <p:cNvSpPr txBox="1"/>
          <p:nvPr/>
        </p:nvSpPr>
        <p:spPr>
          <a:xfrm>
            <a:off x="1719286" y="5263245"/>
            <a:ext cx="305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capitulum 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(articular cartilage)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D252F-ECF0-4457-8B70-99F68E6220B6}"/>
              </a:ext>
            </a:extLst>
          </p:cNvPr>
          <p:cNvSpPr txBox="1"/>
          <p:nvPr/>
        </p:nvSpPr>
        <p:spPr>
          <a:xfrm>
            <a:off x="1962773" y="5909544"/>
            <a:ext cx="305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head of radius 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(radius)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AB4D6F-E530-4227-8C03-C2BC6F64277D}"/>
              </a:ext>
            </a:extLst>
          </p:cNvPr>
          <p:cNvCxnSpPr>
            <a:cxnSpLocks/>
          </p:cNvCxnSpPr>
          <p:nvPr/>
        </p:nvCxnSpPr>
        <p:spPr>
          <a:xfrm flipH="1">
            <a:off x="2958540" y="5607719"/>
            <a:ext cx="1" cy="305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469649-9773-4136-84C3-9F3419847516}"/>
              </a:ext>
            </a:extLst>
          </p:cNvPr>
          <p:cNvSpPr txBox="1"/>
          <p:nvPr/>
        </p:nvSpPr>
        <p:spPr>
          <a:xfrm>
            <a:off x="4572000" y="5261837"/>
            <a:ext cx="305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trochlea </a:t>
            </a:r>
            <a:r>
              <a:rPr lang="en-US" sz="2000" dirty="0">
                <a:solidFill>
                  <a:srgbClr val="C00000"/>
                </a:solidFill>
                <a:latin typeface="Agency FB" panose="020B0503020202020204" pitchFamily="34" charset="0"/>
              </a:rPr>
              <a:t>(articular cartilage)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BC01E-D95B-49F1-B827-FC73535C7078}"/>
              </a:ext>
            </a:extLst>
          </p:cNvPr>
          <p:cNvSpPr txBox="1"/>
          <p:nvPr/>
        </p:nvSpPr>
        <p:spPr>
          <a:xfrm>
            <a:off x="4574532" y="5908136"/>
            <a:ext cx="305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coronoid process </a:t>
            </a:r>
            <a:r>
              <a:rPr lang="en-US" sz="2000" dirty="0">
                <a:solidFill>
                  <a:srgbClr val="C00000"/>
                </a:solidFill>
                <a:latin typeface="Agency FB" panose="020B0503020202020204" pitchFamily="34" charset="0"/>
              </a:rPr>
              <a:t>(ulna)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F1B381-2FA7-4893-8619-95451984D96B}"/>
              </a:ext>
            </a:extLst>
          </p:cNvPr>
          <p:cNvCxnSpPr>
            <a:cxnSpLocks/>
          </p:cNvCxnSpPr>
          <p:nvPr/>
        </p:nvCxnSpPr>
        <p:spPr>
          <a:xfrm flipH="1">
            <a:off x="5570299" y="5606311"/>
            <a:ext cx="1" cy="3052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3F170A-A258-43F5-9836-D7F2F50B9392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662D71-1FA3-4BAC-8C1D-8A12519CA795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985807-2F18-43EC-AC7E-618015B50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80" y="1165025"/>
            <a:ext cx="6371866" cy="550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9E726-8B6D-43DE-ADC8-6CD3A2E070A9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Carpals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EF28E-CC12-440F-98DB-E8B7E70A6D0D}"/>
              </a:ext>
            </a:extLst>
          </p:cNvPr>
          <p:cNvSpPr txBox="1"/>
          <p:nvPr/>
        </p:nvSpPr>
        <p:spPr>
          <a:xfrm>
            <a:off x="142595" y="664929"/>
            <a:ext cx="837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carpals:</a:t>
            </a:r>
            <a:r>
              <a:rPr lang="en-US" sz="2000" dirty="0">
                <a:latin typeface="Agency FB" panose="020B0503020202020204" pitchFamily="34" charset="0"/>
              </a:rPr>
              <a:t> 8 small bones of the wrist joined to one another with ligaments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77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B7D4195-39EB-4756-8DDD-FD1AE07E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99" y="2961322"/>
            <a:ext cx="3697194" cy="381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E9FEB8-EEB2-4F8F-8164-2F97E5A02F58}"/>
              </a:ext>
            </a:extLst>
          </p:cNvPr>
          <p:cNvSpPr txBox="1"/>
          <p:nvPr/>
        </p:nvSpPr>
        <p:spPr>
          <a:xfrm>
            <a:off x="839256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80D7B7-892C-492E-9229-EACCE4184882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53C0E-3190-4465-AC20-DA75C767E228}"/>
              </a:ext>
            </a:extLst>
          </p:cNvPr>
          <p:cNvSpPr txBox="1"/>
          <p:nvPr/>
        </p:nvSpPr>
        <p:spPr>
          <a:xfrm>
            <a:off x="142595" y="1234748"/>
            <a:ext cx="324375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gency FB" panose="020B0503020202020204" pitchFamily="34" charset="0"/>
              </a:rPr>
              <a:t>carpals in the proximal row: </a:t>
            </a:r>
            <a:br>
              <a:rPr lang="en-US" sz="2000" u="sng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1. </a:t>
            </a: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scaphoid</a:t>
            </a:r>
            <a:r>
              <a:rPr lang="en-US" sz="2000" dirty="0">
                <a:latin typeface="Agency FB" panose="020B0503020202020204" pitchFamily="34" charset="0"/>
              </a:rPr>
              <a:t> (boat-like)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2. </a:t>
            </a:r>
            <a:r>
              <a:rPr lang="en-US" sz="2000" b="1" dirty="0">
                <a:solidFill>
                  <a:schemeClr val="accent2"/>
                </a:solidFill>
                <a:latin typeface="Agency FB" panose="020B0503020202020204" pitchFamily="34" charset="0"/>
              </a:rPr>
              <a:t>lunate</a:t>
            </a:r>
            <a:r>
              <a:rPr lang="en-US" sz="2000" b="1" dirty="0">
                <a:solidFill>
                  <a:srgbClr val="75D4F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(moon-shaped)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3. </a:t>
            </a:r>
            <a:r>
              <a:rPr lang="en-US" sz="2000" b="1" dirty="0">
                <a:solidFill>
                  <a:schemeClr val="accent4"/>
                </a:solidFill>
                <a:latin typeface="Agency FB" panose="020B0503020202020204" pitchFamily="34" charset="0"/>
              </a:rPr>
              <a:t>triquetrum</a:t>
            </a:r>
            <a:r>
              <a:rPr lang="en-US" sz="2000" dirty="0">
                <a:latin typeface="Agency FB" panose="020B0503020202020204" pitchFamily="34" charset="0"/>
              </a:rPr>
              <a:t> (tree-cornered)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4.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pisiform</a:t>
            </a:r>
            <a:r>
              <a:rPr lang="en-US" sz="2000" dirty="0">
                <a:latin typeface="Agency FB" panose="020B0503020202020204" pitchFamily="34" charset="0"/>
              </a:rPr>
              <a:t> (pea-shaped) 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C1F3A-533C-4CFE-839E-601FF9F7BD53}"/>
              </a:ext>
            </a:extLst>
          </p:cNvPr>
          <p:cNvSpPr txBox="1"/>
          <p:nvPr/>
        </p:nvSpPr>
        <p:spPr>
          <a:xfrm>
            <a:off x="3267900" y="1228451"/>
            <a:ext cx="50789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gency FB" panose="020B0503020202020204" pitchFamily="34" charset="0"/>
              </a:rPr>
              <a:t>carpals in the distal row: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1. </a:t>
            </a: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trapezium</a:t>
            </a:r>
            <a:r>
              <a:rPr lang="en-US" sz="2000" dirty="0">
                <a:latin typeface="Agency FB" panose="020B0503020202020204" pitchFamily="34" charset="0"/>
              </a:rPr>
              <a:t> (4-sided figure with no 2 sides parallel)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2. </a:t>
            </a: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trapezoid</a:t>
            </a:r>
            <a:r>
              <a:rPr lang="en-US" sz="2000" b="1" dirty="0">
                <a:solidFill>
                  <a:srgbClr val="75D4F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(4-sided figure with 2 sides parallel)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3. </a:t>
            </a:r>
            <a:r>
              <a:rPr lang="en-US" sz="2000" b="1" dirty="0">
                <a:solidFill>
                  <a:srgbClr val="7030A0"/>
                </a:solidFill>
                <a:latin typeface="Agency FB" panose="020B0503020202020204" pitchFamily="34" charset="0"/>
              </a:rPr>
              <a:t>capitate</a:t>
            </a:r>
            <a:r>
              <a:rPr lang="en-US" sz="2000" dirty="0">
                <a:latin typeface="Agency FB" panose="020B0503020202020204" pitchFamily="34" charset="0"/>
              </a:rPr>
              <a:t> (head-shaped)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4. </a:t>
            </a:r>
            <a:r>
              <a:rPr lang="en-US" sz="2000" b="1" dirty="0">
                <a:solidFill>
                  <a:srgbClr val="CC3399"/>
                </a:solidFill>
                <a:latin typeface="Agency FB" panose="020B0503020202020204" pitchFamily="34" charset="0"/>
              </a:rPr>
              <a:t>hamate</a:t>
            </a:r>
            <a:r>
              <a:rPr lang="en-US" sz="2000" dirty="0">
                <a:latin typeface="Agency FB" panose="020B0503020202020204" pitchFamily="34" charset="0"/>
              </a:rPr>
              <a:t> (hooked) 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59FDD-F2CA-4667-A8A0-788D123E4719}"/>
              </a:ext>
            </a:extLst>
          </p:cNvPr>
          <p:cNvCxnSpPr>
            <a:cxnSpLocks/>
          </p:cNvCxnSpPr>
          <p:nvPr/>
        </p:nvCxnSpPr>
        <p:spPr>
          <a:xfrm flipH="1" flipV="1">
            <a:off x="4446740" y="5434506"/>
            <a:ext cx="1102290" cy="51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3B825B-EDBC-4EB0-A7DA-9C1CE8302467}"/>
              </a:ext>
            </a:extLst>
          </p:cNvPr>
          <p:cNvCxnSpPr>
            <a:cxnSpLocks/>
          </p:cNvCxnSpPr>
          <p:nvPr/>
        </p:nvCxnSpPr>
        <p:spPr>
          <a:xfrm>
            <a:off x="3140901" y="5569906"/>
            <a:ext cx="817324" cy="480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609FD4-EC42-4E5C-9865-20E6B7632230}"/>
              </a:ext>
            </a:extLst>
          </p:cNvPr>
          <p:cNvSpPr/>
          <p:nvPr/>
        </p:nvSpPr>
        <p:spPr>
          <a:xfrm>
            <a:off x="5549030" y="5409454"/>
            <a:ext cx="745299" cy="18341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CB274-A7FE-4352-B1AF-3CF20F61507B}"/>
              </a:ext>
            </a:extLst>
          </p:cNvPr>
          <p:cNvSpPr/>
          <p:nvPr/>
        </p:nvSpPr>
        <p:spPr>
          <a:xfrm>
            <a:off x="2655518" y="5478197"/>
            <a:ext cx="485383" cy="183417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F43C8D-C6B8-403C-9F33-46199A6D5201}"/>
              </a:ext>
            </a:extLst>
          </p:cNvPr>
          <p:cNvCxnSpPr>
            <a:cxnSpLocks/>
          </p:cNvCxnSpPr>
          <p:nvPr/>
        </p:nvCxnSpPr>
        <p:spPr>
          <a:xfrm>
            <a:off x="3128375" y="5045313"/>
            <a:ext cx="408662" cy="966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EDC19-D0A1-4781-A34C-09242B501D3A}"/>
              </a:ext>
            </a:extLst>
          </p:cNvPr>
          <p:cNvSpPr/>
          <p:nvPr/>
        </p:nvSpPr>
        <p:spPr>
          <a:xfrm>
            <a:off x="2411260" y="4941078"/>
            <a:ext cx="717115" cy="183417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0C065F-A9BC-4ED7-AD57-5BD0B2D55EAB}"/>
              </a:ext>
            </a:extLst>
          </p:cNvPr>
          <p:cNvSpPr/>
          <p:nvPr/>
        </p:nvSpPr>
        <p:spPr>
          <a:xfrm>
            <a:off x="2567836" y="5172502"/>
            <a:ext cx="614878" cy="183417"/>
          </a:xfrm>
          <a:prstGeom prst="rect">
            <a:avLst/>
          </a:prstGeom>
          <a:noFill/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C10A94-3AC1-409C-A159-F269FEA26306}"/>
              </a:ext>
            </a:extLst>
          </p:cNvPr>
          <p:cNvCxnSpPr>
            <a:cxnSpLocks/>
          </p:cNvCxnSpPr>
          <p:nvPr/>
        </p:nvCxnSpPr>
        <p:spPr>
          <a:xfrm>
            <a:off x="3128375" y="5281143"/>
            <a:ext cx="510436" cy="7477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1A20CD-E7B7-41D2-BC0A-9AC6CD1DF0CF}"/>
              </a:ext>
            </a:extLst>
          </p:cNvPr>
          <p:cNvCxnSpPr>
            <a:cxnSpLocks/>
          </p:cNvCxnSpPr>
          <p:nvPr/>
        </p:nvCxnSpPr>
        <p:spPr>
          <a:xfrm flipH="1">
            <a:off x="4839835" y="4985359"/>
            <a:ext cx="709195" cy="5637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794AC67-746B-42CB-8D16-6D668AAEF8E4}"/>
              </a:ext>
            </a:extLst>
          </p:cNvPr>
          <p:cNvSpPr/>
          <p:nvPr/>
        </p:nvSpPr>
        <p:spPr>
          <a:xfrm>
            <a:off x="5549030" y="4893650"/>
            <a:ext cx="745299" cy="183417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9F6AE8-BAD6-4AD9-96BD-01B5924F5920}"/>
              </a:ext>
            </a:extLst>
          </p:cNvPr>
          <p:cNvCxnSpPr>
            <a:cxnSpLocks/>
          </p:cNvCxnSpPr>
          <p:nvPr/>
        </p:nvCxnSpPr>
        <p:spPr>
          <a:xfrm flipH="1">
            <a:off x="4453551" y="4716049"/>
            <a:ext cx="1095479" cy="19527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E48BF-96C9-4CB9-A2F3-96D5F3C5FAC0}"/>
              </a:ext>
            </a:extLst>
          </p:cNvPr>
          <p:cNvSpPr/>
          <p:nvPr/>
        </p:nvSpPr>
        <p:spPr>
          <a:xfrm>
            <a:off x="5549030" y="4632058"/>
            <a:ext cx="745299" cy="183417"/>
          </a:xfrm>
          <a:prstGeom prst="rect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C52A48-2A29-4FB1-ABF8-9B66FD0D3D51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5172502"/>
            <a:ext cx="1434230" cy="250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02717B0-599E-48C4-9D9A-E1D3A1D6CB21}"/>
              </a:ext>
            </a:extLst>
          </p:cNvPr>
          <p:cNvSpPr/>
          <p:nvPr/>
        </p:nvSpPr>
        <p:spPr>
          <a:xfrm>
            <a:off x="5555293" y="5124495"/>
            <a:ext cx="745299" cy="183417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68C91B-7BFE-492B-A6DD-515B2BF6224B}"/>
              </a:ext>
            </a:extLst>
          </p:cNvPr>
          <p:cNvCxnSpPr>
            <a:cxnSpLocks/>
          </p:cNvCxnSpPr>
          <p:nvPr/>
        </p:nvCxnSpPr>
        <p:spPr>
          <a:xfrm>
            <a:off x="3112288" y="4783779"/>
            <a:ext cx="526523" cy="112073"/>
          </a:xfrm>
          <a:prstGeom prst="straightConnector1">
            <a:avLst/>
          </a:prstGeom>
          <a:ln w="38100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7BAC776-7794-4CF3-83A0-8FA003313C6B}"/>
              </a:ext>
            </a:extLst>
          </p:cNvPr>
          <p:cNvSpPr/>
          <p:nvPr/>
        </p:nvSpPr>
        <p:spPr>
          <a:xfrm>
            <a:off x="2567836" y="4676787"/>
            <a:ext cx="564761" cy="195271"/>
          </a:xfrm>
          <a:prstGeom prst="rect">
            <a:avLst/>
          </a:prstGeom>
          <a:noFill/>
          <a:ln w="15875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CFC01-3B76-4206-AFA1-D5694115DC16}"/>
              </a:ext>
            </a:extLst>
          </p:cNvPr>
          <p:cNvSpPr txBox="1"/>
          <p:nvPr/>
        </p:nvSpPr>
        <p:spPr>
          <a:xfrm>
            <a:off x="5971048" y="3741691"/>
            <a:ext cx="292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THUMB (lateral side)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C6599-E001-40AA-909D-55D661578E65}"/>
              </a:ext>
            </a:extLst>
          </p:cNvPr>
          <p:cNvSpPr txBox="1"/>
          <p:nvPr/>
        </p:nvSpPr>
        <p:spPr>
          <a:xfrm>
            <a:off x="142595" y="664929"/>
            <a:ext cx="837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carpals:</a:t>
            </a:r>
            <a:r>
              <a:rPr lang="en-US" sz="2000" dirty="0">
                <a:latin typeface="Agency FB" panose="020B0503020202020204" pitchFamily="34" charset="0"/>
              </a:rPr>
              <a:t> 8 small bones of the wrist joined to one another with ligaments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5E75BA-41B3-4E85-97C5-02C8EC7F2CFA}"/>
              </a:ext>
            </a:extLst>
          </p:cNvPr>
          <p:cNvSpPr txBox="1"/>
          <p:nvPr/>
        </p:nvSpPr>
        <p:spPr>
          <a:xfrm>
            <a:off x="142595" y="6164706"/>
            <a:ext cx="189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*note: diagram is NOT in anatomical position*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6EF4DB-0913-47EB-8247-095161450F68}"/>
              </a:ext>
            </a:extLst>
          </p:cNvPr>
          <p:cNvCxnSpPr>
            <a:cxnSpLocks/>
          </p:cNvCxnSpPr>
          <p:nvPr/>
        </p:nvCxnSpPr>
        <p:spPr>
          <a:xfrm flipH="1">
            <a:off x="5413775" y="4015552"/>
            <a:ext cx="592598" cy="137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9176A7D-0A8F-46F4-8C53-11E9B9A1542A}"/>
              </a:ext>
            </a:extLst>
          </p:cNvPr>
          <p:cNvCxnSpPr>
            <a:cxnSpLocks/>
          </p:cNvCxnSpPr>
          <p:nvPr/>
        </p:nvCxnSpPr>
        <p:spPr>
          <a:xfrm>
            <a:off x="2655518" y="3904576"/>
            <a:ext cx="574249" cy="137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53CCC2-AE38-4712-BF66-72181D65EC07}"/>
              </a:ext>
            </a:extLst>
          </p:cNvPr>
          <p:cNvSpPr txBox="1"/>
          <p:nvPr/>
        </p:nvSpPr>
        <p:spPr>
          <a:xfrm>
            <a:off x="623268" y="3622483"/>
            <a:ext cx="237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</a:rPr>
              <a:t>(medial side) PINKY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48841A-72AC-4D7E-BD84-4B0A47B50C53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Carpals</a:t>
            </a:r>
          </a:p>
        </p:txBody>
      </p:sp>
    </p:spTree>
    <p:extLst>
      <p:ext uri="{BB962C8B-B14F-4D97-AF65-F5344CB8AC3E}">
        <p14:creationId xmlns:p14="http://schemas.microsoft.com/office/powerpoint/2010/main" val="39522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 animBg="1"/>
      <p:bldP spid="25" grpId="0" animBg="1"/>
      <p:bldP spid="28" grpId="0" animBg="1"/>
      <p:bldP spid="29" grpId="0" animBg="1"/>
      <p:bldP spid="34" grpId="0" animBg="1"/>
      <p:bldP spid="37" grpId="0" animBg="1"/>
      <p:bldP spid="41" grpId="0" animBg="1"/>
      <p:bldP spid="46" grpId="0" animBg="1"/>
      <p:bldP spid="27" grpId="0"/>
      <p:bldP spid="36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EF544B-BC74-4746-90EE-271D9395D1EF}"/>
              </a:ext>
            </a:extLst>
          </p:cNvPr>
          <p:cNvSpPr txBox="1"/>
          <p:nvPr/>
        </p:nvSpPr>
        <p:spPr>
          <a:xfrm>
            <a:off x="142595" y="1252758"/>
            <a:ext cx="8372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trapezium </a:t>
            </a:r>
            <a:r>
              <a:rPr lang="en-US" sz="2000" dirty="0">
                <a:latin typeface="Agency FB" panose="020B0503020202020204" pitchFamily="34" charset="0"/>
              </a:rPr>
              <a:t>= base of the thumb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trapezoid</a:t>
            </a:r>
            <a:r>
              <a:rPr lang="en-US" sz="2000" dirty="0">
                <a:latin typeface="Agency FB" panose="020B0503020202020204" pitchFamily="34" charset="0"/>
              </a:rPr>
              <a:t> = base of the index finger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Agency FB" panose="020B0503020202020204" pitchFamily="34" charset="0"/>
              </a:rPr>
              <a:t>capitate</a:t>
            </a:r>
            <a:r>
              <a:rPr lang="en-US" sz="2000" dirty="0">
                <a:latin typeface="Agency FB" panose="020B0503020202020204" pitchFamily="34" charset="0"/>
              </a:rPr>
              <a:t> = base of the middle finger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C3299"/>
                </a:solidFill>
                <a:latin typeface="Agency FB" panose="020B0503020202020204" pitchFamily="34" charset="0"/>
              </a:rPr>
              <a:t>hamate </a:t>
            </a:r>
            <a:r>
              <a:rPr lang="en-US" sz="2000" dirty="0">
                <a:latin typeface="Agency FB" panose="020B0503020202020204" pitchFamily="34" charset="0"/>
              </a:rPr>
              <a:t>= base of ring finger + pinky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3D7A8-A6FA-431C-AC2A-97B91B414A9F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Carpals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80A9D526-E04F-4723-BE0B-CE2DD7C5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99" y="849493"/>
            <a:ext cx="4510194" cy="46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B9374C-4E11-4A09-8170-28D007360B6F}"/>
              </a:ext>
            </a:extLst>
          </p:cNvPr>
          <p:cNvSpPr/>
          <p:nvPr/>
        </p:nvSpPr>
        <p:spPr>
          <a:xfrm>
            <a:off x="6675500" y="3077029"/>
            <a:ext cx="639700" cy="580571"/>
          </a:xfrm>
          <a:custGeom>
            <a:avLst/>
            <a:gdLst>
              <a:gd name="connsiteX0" fmla="*/ 443757 w 639700"/>
              <a:gd name="connsiteY0" fmla="*/ 116114 h 580571"/>
              <a:gd name="connsiteX1" fmla="*/ 407471 w 639700"/>
              <a:gd name="connsiteY1" fmla="*/ 94342 h 580571"/>
              <a:gd name="connsiteX2" fmla="*/ 385700 w 639700"/>
              <a:gd name="connsiteY2" fmla="*/ 79828 h 580571"/>
              <a:gd name="connsiteX3" fmla="*/ 363929 w 639700"/>
              <a:gd name="connsiteY3" fmla="*/ 72571 h 580571"/>
              <a:gd name="connsiteX4" fmla="*/ 313129 w 639700"/>
              <a:gd name="connsiteY4" fmla="*/ 21771 h 580571"/>
              <a:gd name="connsiteX5" fmla="*/ 247814 w 639700"/>
              <a:gd name="connsiteY5" fmla="*/ 0 h 580571"/>
              <a:gd name="connsiteX6" fmla="*/ 153471 w 639700"/>
              <a:gd name="connsiteY6" fmla="*/ 21771 h 580571"/>
              <a:gd name="connsiteX7" fmla="*/ 117186 w 639700"/>
              <a:gd name="connsiteY7" fmla="*/ 72571 h 580571"/>
              <a:gd name="connsiteX8" fmla="*/ 73643 w 639700"/>
              <a:gd name="connsiteY8" fmla="*/ 116114 h 580571"/>
              <a:gd name="connsiteX9" fmla="*/ 37357 w 639700"/>
              <a:gd name="connsiteY9" fmla="*/ 181428 h 580571"/>
              <a:gd name="connsiteX10" fmla="*/ 30100 w 639700"/>
              <a:gd name="connsiteY10" fmla="*/ 217714 h 580571"/>
              <a:gd name="connsiteX11" fmla="*/ 22843 w 639700"/>
              <a:gd name="connsiteY11" fmla="*/ 362857 h 580571"/>
              <a:gd name="connsiteX12" fmla="*/ 88157 w 639700"/>
              <a:gd name="connsiteY12" fmla="*/ 384628 h 580571"/>
              <a:gd name="connsiteX13" fmla="*/ 153471 w 639700"/>
              <a:gd name="connsiteY13" fmla="*/ 420914 h 580571"/>
              <a:gd name="connsiteX14" fmla="*/ 189757 w 639700"/>
              <a:gd name="connsiteY14" fmla="*/ 457200 h 580571"/>
              <a:gd name="connsiteX15" fmla="*/ 197014 w 639700"/>
              <a:gd name="connsiteY15" fmla="*/ 529771 h 580571"/>
              <a:gd name="connsiteX16" fmla="*/ 211529 w 639700"/>
              <a:gd name="connsiteY16" fmla="*/ 551542 h 580571"/>
              <a:gd name="connsiteX17" fmla="*/ 255071 w 639700"/>
              <a:gd name="connsiteY17" fmla="*/ 580571 h 580571"/>
              <a:gd name="connsiteX18" fmla="*/ 305871 w 639700"/>
              <a:gd name="connsiteY18" fmla="*/ 573314 h 580571"/>
              <a:gd name="connsiteX19" fmla="*/ 320386 w 639700"/>
              <a:gd name="connsiteY19" fmla="*/ 544285 h 580571"/>
              <a:gd name="connsiteX20" fmla="*/ 356671 w 639700"/>
              <a:gd name="connsiteY20" fmla="*/ 500742 h 580571"/>
              <a:gd name="connsiteX21" fmla="*/ 392957 w 639700"/>
              <a:gd name="connsiteY21" fmla="*/ 486228 h 580571"/>
              <a:gd name="connsiteX22" fmla="*/ 523586 w 639700"/>
              <a:gd name="connsiteY22" fmla="*/ 457200 h 580571"/>
              <a:gd name="connsiteX23" fmla="*/ 538100 w 639700"/>
              <a:gd name="connsiteY23" fmla="*/ 428171 h 580571"/>
              <a:gd name="connsiteX24" fmla="*/ 567129 w 639700"/>
              <a:gd name="connsiteY24" fmla="*/ 399142 h 580571"/>
              <a:gd name="connsiteX25" fmla="*/ 588900 w 639700"/>
              <a:gd name="connsiteY25" fmla="*/ 326571 h 580571"/>
              <a:gd name="connsiteX26" fmla="*/ 632443 w 639700"/>
              <a:gd name="connsiteY26" fmla="*/ 246742 h 580571"/>
              <a:gd name="connsiteX27" fmla="*/ 639700 w 639700"/>
              <a:gd name="connsiteY27" fmla="*/ 210457 h 580571"/>
              <a:gd name="connsiteX28" fmla="*/ 588900 w 639700"/>
              <a:gd name="connsiteY28" fmla="*/ 181428 h 580571"/>
              <a:gd name="connsiteX29" fmla="*/ 552614 w 639700"/>
              <a:gd name="connsiteY29" fmla="*/ 174171 h 580571"/>
              <a:gd name="connsiteX30" fmla="*/ 530843 w 639700"/>
              <a:gd name="connsiteY30" fmla="*/ 159657 h 580571"/>
              <a:gd name="connsiteX31" fmla="*/ 487300 w 639700"/>
              <a:gd name="connsiteY31" fmla="*/ 152400 h 580571"/>
              <a:gd name="connsiteX32" fmla="*/ 443757 w 639700"/>
              <a:gd name="connsiteY32" fmla="*/ 116114 h 58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9700" h="580571">
                <a:moveTo>
                  <a:pt x="443757" y="116114"/>
                </a:moveTo>
                <a:cubicBezTo>
                  <a:pt x="430452" y="106438"/>
                  <a:pt x="419432" y="101818"/>
                  <a:pt x="407471" y="94342"/>
                </a:cubicBezTo>
                <a:cubicBezTo>
                  <a:pt x="400075" y="89719"/>
                  <a:pt x="393501" y="83729"/>
                  <a:pt x="385700" y="79828"/>
                </a:cubicBezTo>
                <a:cubicBezTo>
                  <a:pt x="378858" y="76407"/>
                  <a:pt x="371186" y="74990"/>
                  <a:pt x="363929" y="72571"/>
                </a:cubicBezTo>
                <a:cubicBezTo>
                  <a:pt x="353890" y="42460"/>
                  <a:pt x="356796" y="36326"/>
                  <a:pt x="313129" y="21771"/>
                </a:cubicBezTo>
                <a:lnTo>
                  <a:pt x="247814" y="0"/>
                </a:lnTo>
                <a:cubicBezTo>
                  <a:pt x="216366" y="7257"/>
                  <a:pt x="183314" y="9483"/>
                  <a:pt x="153471" y="21771"/>
                </a:cubicBezTo>
                <a:cubicBezTo>
                  <a:pt x="101565" y="43144"/>
                  <a:pt x="138536" y="45121"/>
                  <a:pt x="117186" y="72571"/>
                </a:cubicBezTo>
                <a:cubicBezTo>
                  <a:pt x="104584" y="88774"/>
                  <a:pt x="82823" y="97755"/>
                  <a:pt x="73643" y="116114"/>
                </a:cubicBezTo>
                <a:cubicBezTo>
                  <a:pt x="52821" y="157758"/>
                  <a:pt x="64695" y="135866"/>
                  <a:pt x="37357" y="181428"/>
                </a:cubicBezTo>
                <a:cubicBezTo>
                  <a:pt x="34938" y="193523"/>
                  <a:pt x="34001" y="206012"/>
                  <a:pt x="30100" y="217714"/>
                </a:cubicBezTo>
                <a:cubicBezTo>
                  <a:pt x="8347" y="282975"/>
                  <a:pt x="-21309" y="230401"/>
                  <a:pt x="22843" y="362857"/>
                </a:cubicBezTo>
                <a:cubicBezTo>
                  <a:pt x="25327" y="370310"/>
                  <a:pt x="79460" y="382454"/>
                  <a:pt x="88157" y="384628"/>
                </a:cubicBezTo>
                <a:cubicBezTo>
                  <a:pt x="103040" y="392069"/>
                  <a:pt x="137795" y="407197"/>
                  <a:pt x="153471" y="420914"/>
                </a:cubicBezTo>
                <a:cubicBezTo>
                  <a:pt x="166344" y="432178"/>
                  <a:pt x="177662" y="445105"/>
                  <a:pt x="189757" y="457200"/>
                </a:cubicBezTo>
                <a:cubicBezTo>
                  <a:pt x="192176" y="481390"/>
                  <a:pt x="191547" y="506083"/>
                  <a:pt x="197014" y="529771"/>
                </a:cubicBezTo>
                <a:cubicBezTo>
                  <a:pt x="198975" y="538270"/>
                  <a:pt x="206080" y="544731"/>
                  <a:pt x="211529" y="551542"/>
                </a:cubicBezTo>
                <a:cubicBezTo>
                  <a:pt x="226307" y="570014"/>
                  <a:pt x="231600" y="568836"/>
                  <a:pt x="255071" y="580571"/>
                </a:cubicBezTo>
                <a:cubicBezTo>
                  <a:pt x="272004" y="578152"/>
                  <a:pt x="290918" y="581621"/>
                  <a:pt x="305871" y="573314"/>
                </a:cubicBezTo>
                <a:cubicBezTo>
                  <a:pt x="315328" y="568060"/>
                  <a:pt x="314182" y="553148"/>
                  <a:pt x="320386" y="544285"/>
                </a:cubicBezTo>
                <a:cubicBezTo>
                  <a:pt x="331221" y="528807"/>
                  <a:pt x="341918" y="512545"/>
                  <a:pt x="356671" y="500742"/>
                </a:cubicBezTo>
                <a:cubicBezTo>
                  <a:pt x="366843" y="492604"/>
                  <a:pt x="380506" y="490059"/>
                  <a:pt x="392957" y="486228"/>
                </a:cubicBezTo>
                <a:cubicBezTo>
                  <a:pt x="431025" y="474515"/>
                  <a:pt x="485772" y="464763"/>
                  <a:pt x="523586" y="457200"/>
                </a:cubicBezTo>
                <a:cubicBezTo>
                  <a:pt x="528424" y="447524"/>
                  <a:pt x="531609" y="436826"/>
                  <a:pt x="538100" y="428171"/>
                </a:cubicBezTo>
                <a:cubicBezTo>
                  <a:pt x="546311" y="417223"/>
                  <a:pt x="561009" y="411382"/>
                  <a:pt x="567129" y="399142"/>
                </a:cubicBezTo>
                <a:cubicBezTo>
                  <a:pt x="578424" y="376553"/>
                  <a:pt x="580495" y="350387"/>
                  <a:pt x="588900" y="326571"/>
                </a:cubicBezTo>
                <a:cubicBezTo>
                  <a:pt x="606591" y="276446"/>
                  <a:pt x="605424" y="282767"/>
                  <a:pt x="632443" y="246742"/>
                </a:cubicBezTo>
                <a:cubicBezTo>
                  <a:pt x="634862" y="234647"/>
                  <a:pt x="639700" y="222792"/>
                  <a:pt x="639700" y="210457"/>
                </a:cubicBezTo>
                <a:cubicBezTo>
                  <a:pt x="639700" y="176488"/>
                  <a:pt x="617080" y="186552"/>
                  <a:pt x="588900" y="181428"/>
                </a:cubicBezTo>
                <a:cubicBezTo>
                  <a:pt x="576764" y="179222"/>
                  <a:pt x="564709" y="176590"/>
                  <a:pt x="552614" y="174171"/>
                </a:cubicBezTo>
                <a:cubicBezTo>
                  <a:pt x="545357" y="169333"/>
                  <a:pt x="539117" y="162415"/>
                  <a:pt x="530843" y="159657"/>
                </a:cubicBezTo>
                <a:cubicBezTo>
                  <a:pt x="516884" y="155004"/>
                  <a:pt x="500461" y="158981"/>
                  <a:pt x="487300" y="152400"/>
                </a:cubicBezTo>
                <a:cubicBezTo>
                  <a:pt x="439731" y="128615"/>
                  <a:pt x="457062" y="125790"/>
                  <a:pt x="443757" y="11611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F9B66E-69FC-4F7B-82A5-C62A968D4C50}"/>
              </a:ext>
            </a:extLst>
          </p:cNvPr>
          <p:cNvSpPr/>
          <p:nvPr/>
        </p:nvSpPr>
        <p:spPr>
          <a:xfrm>
            <a:off x="6466114" y="2968775"/>
            <a:ext cx="406400" cy="427568"/>
          </a:xfrm>
          <a:custGeom>
            <a:avLst/>
            <a:gdLst>
              <a:gd name="connsiteX0" fmla="*/ 377372 w 406400"/>
              <a:gd name="connsiteY0" fmla="*/ 6654 h 427568"/>
              <a:gd name="connsiteX1" fmla="*/ 116115 w 406400"/>
              <a:gd name="connsiteY1" fmla="*/ 21168 h 427568"/>
              <a:gd name="connsiteX2" fmla="*/ 101600 w 406400"/>
              <a:gd name="connsiteY2" fmla="*/ 35682 h 427568"/>
              <a:gd name="connsiteX3" fmla="*/ 79829 w 406400"/>
              <a:gd name="connsiteY3" fmla="*/ 42939 h 427568"/>
              <a:gd name="connsiteX4" fmla="*/ 29029 w 406400"/>
              <a:gd name="connsiteY4" fmla="*/ 100996 h 427568"/>
              <a:gd name="connsiteX5" fmla="*/ 0 w 406400"/>
              <a:gd name="connsiteY5" fmla="*/ 137282 h 427568"/>
              <a:gd name="connsiteX6" fmla="*/ 7257 w 406400"/>
              <a:gd name="connsiteY6" fmla="*/ 369511 h 427568"/>
              <a:gd name="connsiteX7" fmla="*/ 36286 w 406400"/>
              <a:gd name="connsiteY7" fmla="*/ 376768 h 427568"/>
              <a:gd name="connsiteX8" fmla="*/ 101600 w 406400"/>
              <a:gd name="connsiteY8" fmla="*/ 413054 h 427568"/>
              <a:gd name="connsiteX9" fmla="*/ 166915 w 406400"/>
              <a:gd name="connsiteY9" fmla="*/ 427568 h 427568"/>
              <a:gd name="connsiteX10" fmla="*/ 239486 w 406400"/>
              <a:gd name="connsiteY10" fmla="*/ 398539 h 427568"/>
              <a:gd name="connsiteX11" fmla="*/ 261257 w 406400"/>
              <a:gd name="connsiteY11" fmla="*/ 238882 h 427568"/>
              <a:gd name="connsiteX12" fmla="*/ 283029 w 406400"/>
              <a:gd name="connsiteY12" fmla="*/ 209854 h 427568"/>
              <a:gd name="connsiteX13" fmla="*/ 326572 w 406400"/>
              <a:gd name="connsiteY13" fmla="*/ 166311 h 427568"/>
              <a:gd name="connsiteX14" fmla="*/ 348343 w 406400"/>
              <a:gd name="connsiteY14" fmla="*/ 137282 h 427568"/>
              <a:gd name="connsiteX15" fmla="*/ 370115 w 406400"/>
              <a:gd name="connsiteY15" fmla="*/ 130025 h 427568"/>
              <a:gd name="connsiteX16" fmla="*/ 391886 w 406400"/>
              <a:gd name="connsiteY16" fmla="*/ 86482 h 427568"/>
              <a:gd name="connsiteX17" fmla="*/ 406400 w 406400"/>
              <a:gd name="connsiteY17" fmla="*/ 64711 h 427568"/>
              <a:gd name="connsiteX18" fmla="*/ 377372 w 406400"/>
              <a:gd name="connsiteY18" fmla="*/ 6654 h 42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6400" h="427568">
                <a:moveTo>
                  <a:pt x="377372" y="6654"/>
                </a:moveTo>
                <a:cubicBezTo>
                  <a:pt x="328991" y="-603"/>
                  <a:pt x="269606" y="-8350"/>
                  <a:pt x="116115" y="21168"/>
                </a:cubicBezTo>
                <a:cubicBezTo>
                  <a:pt x="109396" y="22460"/>
                  <a:pt x="107467" y="32162"/>
                  <a:pt x="101600" y="35682"/>
                </a:cubicBezTo>
                <a:cubicBezTo>
                  <a:pt x="95041" y="39618"/>
                  <a:pt x="87086" y="40520"/>
                  <a:pt x="79829" y="42939"/>
                </a:cubicBezTo>
                <a:cubicBezTo>
                  <a:pt x="47168" y="91932"/>
                  <a:pt x="88463" y="33071"/>
                  <a:pt x="29029" y="100996"/>
                </a:cubicBezTo>
                <a:cubicBezTo>
                  <a:pt x="-35041" y="174219"/>
                  <a:pt x="56581" y="80705"/>
                  <a:pt x="0" y="137282"/>
                </a:cubicBezTo>
                <a:cubicBezTo>
                  <a:pt x="2419" y="214692"/>
                  <a:pt x="-4345" y="292938"/>
                  <a:pt x="7257" y="369511"/>
                </a:cubicBezTo>
                <a:cubicBezTo>
                  <a:pt x="8751" y="379373"/>
                  <a:pt x="27171" y="372717"/>
                  <a:pt x="36286" y="376768"/>
                </a:cubicBezTo>
                <a:cubicBezTo>
                  <a:pt x="86154" y="398931"/>
                  <a:pt x="56654" y="396199"/>
                  <a:pt x="101600" y="413054"/>
                </a:cubicBezTo>
                <a:cubicBezTo>
                  <a:pt x="113311" y="417446"/>
                  <a:pt x="157064" y="425598"/>
                  <a:pt x="166915" y="427568"/>
                </a:cubicBezTo>
                <a:cubicBezTo>
                  <a:pt x="191105" y="417892"/>
                  <a:pt x="227834" y="421842"/>
                  <a:pt x="239486" y="398539"/>
                </a:cubicBezTo>
                <a:cubicBezTo>
                  <a:pt x="263506" y="350498"/>
                  <a:pt x="249179" y="291218"/>
                  <a:pt x="261257" y="238882"/>
                </a:cubicBezTo>
                <a:cubicBezTo>
                  <a:pt x="263977" y="227097"/>
                  <a:pt x="276619" y="220111"/>
                  <a:pt x="283029" y="209854"/>
                </a:cubicBezTo>
                <a:cubicBezTo>
                  <a:pt x="309420" y="167629"/>
                  <a:pt x="280828" y="189182"/>
                  <a:pt x="326572" y="166311"/>
                </a:cubicBezTo>
                <a:cubicBezTo>
                  <a:pt x="333829" y="156635"/>
                  <a:pt x="339051" y="145025"/>
                  <a:pt x="348343" y="137282"/>
                </a:cubicBezTo>
                <a:cubicBezTo>
                  <a:pt x="354220" y="132385"/>
                  <a:pt x="365137" y="135833"/>
                  <a:pt x="370115" y="130025"/>
                </a:cubicBezTo>
                <a:cubicBezTo>
                  <a:pt x="380676" y="117704"/>
                  <a:pt x="384005" y="100667"/>
                  <a:pt x="391886" y="86482"/>
                </a:cubicBezTo>
                <a:cubicBezTo>
                  <a:pt x="396122" y="78858"/>
                  <a:pt x="401562" y="71968"/>
                  <a:pt x="406400" y="64711"/>
                </a:cubicBezTo>
                <a:cubicBezTo>
                  <a:pt x="389988" y="40093"/>
                  <a:pt x="425753" y="13911"/>
                  <a:pt x="377372" y="6654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901C2C-0BE9-4153-BED9-C0D797B8171B}"/>
              </a:ext>
            </a:extLst>
          </p:cNvPr>
          <p:cNvSpPr/>
          <p:nvPr/>
        </p:nvSpPr>
        <p:spPr>
          <a:xfrm>
            <a:off x="5979886" y="2953657"/>
            <a:ext cx="522514" cy="929179"/>
          </a:xfrm>
          <a:custGeom>
            <a:avLst/>
            <a:gdLst>
              <a:gd name="connsiteX0" fmla="*/ 457200 w 522514"/>
              <a:gd name="connsiteY0" fmla="*/ 21772 h 929179"/>
              <a:gd name="connsiteX1" fmla="*/ 232228 w 522514"/>
              <a:gd name="connsiteY1" fmla="*/ 0 h 929179"/>
              <a:gd name="connsiteX2" fmla="*/ 116114 w 522514"/>
              <a:gd name="connsiteY2" fmla="*/ 7257 h 929179"/>
              <a:gd name="connsiteX3" fmla="*/ 101600 w 522514"/>
              <a:gd name="connsiteY3" fmla="*/ 246743 h 929179"/>
              <a:gd name="connsiteX4" fmla="*/ 87085 w 522514"/>
              <a:gd name="connsiteY4" fmla="*/ 333829 h 929179"/>
              <a:gd name="connsiteX5" fmla="*/ 72571 w 522514"/>
              <a:gd name="connsiteY5" fmla="*/ 370114 h 929179"/>
              <a:gd name="connsiteX6" fmla="*/ 50800 w 522514"/>
              <a:gd name="connsiteY6" fmla="*/ 428172 h 929179"/>
              <a:gd name="connsiteX7" fmla="*/ 29028 w 522514"/>
              <a:gd name="connsiteY7" fmla="*/ 493486 h 929179"/>
              <a:gd name="connsiteX8" fmla="*/ 0 w 522514"/>
              <a:gd name="connsiteY8" fmla="*/ 587829 h 929179"/>
              <a:gd name="connsiteX9" fmla="*/ 7257 w 522514"/>
              <a:gd name="connsiteY9" fmla="*/ 791029 h 929179"/>
              <a:gd name="connsiteX10" fmla="*/ 36285 w 522514"/>
              <a:gd name="connsiteY10" fmla="*/ 849086 h 929179"/>
              <a:gd name="connsiteX11" fmla="*/ 181428 w 522514"/>
              <a:gd name="connsiteY11" fmla="*/ 856343 h 929179"/>
              <a:gd name="connsiteX12" fmla="*/ 261257 w 522514"/>
              <a:gd name="connsiteY12" fmla="*/ 878114 h 929179"/>
              <a:gd name="connsiteX13" fmla="*/ 290285 w 522514"/>
              <a:gd name="connsiteY13" fmla="*/ 892629 h 929179"/>
              <a:gd name="connsiteX14" fmla="*/ 319314 w 522514"/>
              <a:gd name="connsiteY14" fmla="*/ 899886 h 929179"/>
              <a:gd name="connsiteX15" fmla="*/ 348343 w 522514"/>
              <a:gd name="connsiteY15" fmla="*/ 914400 h 929179"/>
              <a:gd name="connsiteX16" fmla="*/ 391885 w 522514"/>
              <a:gd name="connsiteY16" fmla="*/ 921657 h 929179"/>
              <a:gd name="connsiteX17" fmla="*/ 500743 w 522514"/>
              <a:gd name="connsiteY17" fmla="*/ 914400 h 929179"/>
              <a:gd name="connsiteX18" fmla="*/ 508000 w 522514"/>
              <a:gd name="connsiteY18" fmla="*/ 754743 h 929179"/>
              <a:gd name="connsiteX19" fmla="*/ 522514 w 522514"/>
              <a:gd name="connsiteY19" fmla="*/ 711200 h 929179"/>
              <a:gd name="connsiteX20" fmla="*/ 515257 w 522514"/>
              <a:gd name="connsiteY20" fmla="*/ 435429 h 929179"/>
              <a:gd name="connsiteX21" fmla="*/ 486228 w 522514"/>
              <a:gd name="connsiteY21" fmla="*/ 420914 h 929179"/>
              <a:gd name="connsiteX22" fmla="*/ 478971 w 522514"/>
              <a:gd name="connsiteY22" fmla="*/ 399143 h 929179"/>
              <a:gd name="connsiteX23" fmla="*/ 471714 w 522514"/>
              <a:gd name="connsiteY23" fmla="*/ 123372 h 929179"/>
              <a:gd name="connsiteX24" fmla="*/ 500743 w 522514"/>
              <a:gd name="connsiteY24" fmla="*/ 72572 h 929179"/>
              <a:gd name="connsiteX25" fmla="*/ 493485 w 522514"/>
              <a:gd name="connsiteY25" fmla="*/ 43543 h 929179"/>
              <a:gd name="connsiteX26" fmla="*/ 464457 w 522514"/>
              <a:gd name="connsiteY26" fmla="*/ 36286 h 929179"/>
              <a:gd name="connsiteX27" fmla="*/ 457200 w 522514"/>
              <a:gd name="connsiteY27" fmla="*/ 21772 h 929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2514" h="929179">
                <a:moveTo>
                  <a:pt x="457200" y="21772"/>
                </a:moveTo>
                <a:cubicBezTo>
                  <a:pt x="418495" y="15724"/>
                  <a:pt x="288374" y="0"/>
                  <a:pt x="232228" y="0"/>
                </a:cubicBezTo>
                <a:cubicBezTo>
                  <a:pt x="193448" y="0"/>
                  <a:pt x="154819" y="4838"/>
                  <a:pt x="116114" y="7257"/>
                </a:cubicBezTo>
                <a:cubicBezTo>
                  <a:pt x="114961" y="28016"/>
                  <a:pt x="104986" y="216271"/>
                  <a:pt x="101600" y="246743"/>
                </a:cubicBezTo>
                <a:cubicBezTo>
                  <a:pt x="98350" y="275992"/>
                  <a:pt x="98015" y="306505"/>
                  <a:pt x="87085" y="333829"/>
                </a:cubicBezTo>
                <a:cubicBezTo>
                  <a:pt x="82247" y="345924"/>
                  <a:pt x="76690" y="357756"/>
                  <a:pt x="72571" y="370114"/>
                </a:cubicBezTo>
                <a:cubicBezTo>
                  <a:pt x="52808" y="429403"/>
                  <a:pt x="80493" y="368784"/>
                  <a:pt x="50800" y="428172"/>
                </a:cubicBezTo>
                <a:cubicBezTo>
                  <a:pt x="35711" y="503616"/>
                  <a:pt x="54068" y="428384"/>
                  <a:pt x="29028" y="493486"/>
                </a:cubicBezTo>
                <a:cubicBezTo>
                  <a:pt x="11225" y="539774"/>
                  <a:pt x="9727" y="548918"/>
                  <a:pt x="0" y="587829"/>
                </a:cubicBezTo>
                <a:cubicBezTo>
                  <a:pt x="2419" y="655562"/>
                  <a:pt x="3157" y="723377"/>
                  <a:pt x="7257" y="791029"/>
                </a:cubicBezTo>
                <a:cubicBezTo>
                  <a:pt x="8143" y="805645"/>
                  <a:pt x="12768" y="844996"/>
                  <a:pt x="36285" y="849086"/>
                </a:cubicBezTo>
                <a:cubicBezTo>
                  <a:pt x="84010" y="857386"/>
                  <a:pt x="133047" y="853924"/>
                  <a:pt x="181428" y="856343"/>
                </a:cubicBezTo>
                <a:cubicBezTo>
                  <a:pt x="217867" y="863631"/>
                  <a:pt x="224430" y="863383"/>
                  <a:pt x="261257" y="878114"/>
                </a:cubicBezTo>
                <a:cubicBezTo>
                  <a:pt x="271301" y="882132"/>
                  <a:pt x="280156" y="888830"/>
                  <a:pt x="290285" y="892629"/>
                </a:cubicBezTo>
                <a:cubicBezTo>
                  <a:pt x="299624" y="896131"/>
                  <a:pt x="309975" y="896384"/>
                  <a:pt x="319314" y="899886"/>
                </a:cubicBezTo>
                <a:cubicBezTo>
                  <a:pt x="329444" y="903684"/>
                  <a:pt x="337981" y="911291"/>
                  <a:pt x="348343" y="914400"/>
                </a:cubicBezTo>
                <a:cubicBezTo>
                  <a:pt x="362437" y="918628"/>
                  <a:pt x="377371" y="919238"/>
                  <a:pt x="391885" y="921657"/>
                </a:cubicBezTo>
                <a:cubicBezTo>
                  <a:pt x="428171" y="919238"/>
                  <a:pt x="479975" y="944253"/>
                  <a:pt x="500743" y="914400"/>
                </a:cubicBezTo>
                <a:cubicBezTo>
                  <a:pt x="531166" y="870667"/>
                  <a:pt x="502325" y="807714"/>
                  <a:pt x="508000" y="754743"/>
                </a:cubicBezTo>
                <a:cubicBezTo>
                  <a:pt x="509630" y="739531"/>
                  <a:pt x="517676" y="725714"/>
                  <a:pt x="522514" y="711200"/>
                </a:cubicBezTo>
                <a:cubicBezTo>
                  <a:pt x="520095" y="619276"/>
                  <a:pt x="526663" y="526674"/>
                  <a:pt x="515257" y="435429"/>
                </a:cubicBezTo>
                <a:cubicBezTo>
                  <a:pt x="513915" y="424694"/>
                  <a:pt x="493878" y="428564"/>
                  <a:pt x="486228" y="420914"/>
                </a:cubicBezTo>
                <a:cubicBezTo>
                  <a:pt x="480819" y="415505"/>
                  <a:pt x="481390" y="406400"/>
                  <a:pt x="478971" y="399143"/>
                </a:cubicBezTo>
                <a:cubicBezTo>
                  <a:pt x="466609" y="275521"/>
                  <a:pt x="455938" y="244325"/>
                  <a:pt x="471714" y="123372"/>
                </a:cubicBezTo>
                <a:cubicBezTo>
                  <a:pt x="475552" y="93950"/>
                  <a:pt x="483958" y="89355"/>
                  <a:pt x="500743" y="72572"/>
                </a:cubicBezTo>
                <a:cubicBezTo>
                  <a:pt x="498324" y="62896"/>
                  <a:pt x="500538" y="50596"/>
                  <a:pt x="493485" y="43543"/>
                </a:cubicBezTo>
                <a:cubicBezTo>
                  <a:pt x="486432" y="36490"/>
                  <a:pt x="473919" y="39440"/>
                  <a:pt x="464457" y="36286"/>
                </a:cubicBezTo>
                <a:cubicBezTo>
                  <a:pt x="459326" y="34576"/>
                  <a:pt x="495905" y="27820"/>
                  <a:pt x="457200" y="21772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E0AA22-5C48-4398-B1E1-5E6F53F2EDE7}"/>
              </a:ext>
            </a:extLst>
          </p:cNvPr>
          <p:cNvSpPr/>
          <p:nvPr/>
        </p:nvSpPr>
        <p:spPr>
          <a:xfrm>
            <a:off x="5392057" y="2881086"/>
            <a:ext cx="691451" cy="892628"/>
          </a:xfrm>
          <a:custGeom>
            <a:avLst/>
            <a:gdLst>
              <a:gd name="connsiteX0" fmla="*/ 283029 w 691451"/>
              <a:gd name="connsiteY0" fmla="*/ 333828 h 892628"/>
              <a:gd name="connsiteX1" fmla="*/ 304800 w 691451"/>
              <a:gd name="connsiteY1" fmla="*/ 297543 h 892628"/>
              <a:gd name="connsiteX2" fmla="*/ 442686 w 691451"/>
              <a:gd name="connsiteY2" fmla="*/ 275771 h 892628"/>
              <a:gd name="connsiteX3" fmla="*/ 486229 w 691451"/>
              <a:gd name="connsiteY3" fmla="*/ 239485 h 892628"/>
              <a:gd name="connsiteX4" fmla="*/ 508000 w 691451"/>
              <a:gd name="connsiteY4" fmla="*/ 195943 h 892628"/>
              <a:gd name="connsiteX5" fmla="*/ 529772 w 691451"/>
              <a:gd name="connsiteY5" fmla="*/ 166914 h 892628"/>
              <a:gd name="connsiteX6" fmla="*/ 529772 w 691451"/>
              <a:gd name="connsiteY6" fmla="*/ 79828 h 892628"/>
              <a:gd name="connsiteX7" fmla="*/ 508000 w 691451"/>
              <a:gd name="connsiteY7" fmla="*/ 58057 h 892628"/>
              <a:gd name="connsiteX8" fmla="*/ 457200 w 691451"/>
              <a:gd name="connsiteY8" fmla="*/ 50800 h 892628"/>
              <a:gd name="connsiteX9" fmla="*/ 399143 w 691451"/>
              <a:gd name="connsiteY9" fmla="*/ 7257 h 892628"/>
              <a:gd name="connsiteX10" fmla="*/ 370114 w 691451"/>
              <a:gd name="connsiteY10" fmla="*/ 0 h 892628"/>
              <a:gd name="connsiteX11" fmla="*/ 290286 w 691451"/>
              <a:gd name="connsiteY11" fmla="*/ 29028 h 892628"/>
              <a:gd name="connsiteX12" fmla="*/ 224972 w 691451"/>
              <a:gd name="connsiteY12" fmla="*/ 87085 h 892628"/>
              <a:gd name="connsiteX13" fmla="*/ 188686 w 691451"/>
              <a:gd name="connsiteY13" fmla="*/ 130628 h 892628"/>
              <a:gd name="connsiteX14" fmla="*/ 166914 w 691451"/>
              <a:gd name="connsiteY14" fmla="*/ 159657 h 892628"/>
              <a:gd name="connsiteX15" fmla="*/ 123372 w 691451"/>
              <a:gd name="connsiteY15" fmla="*/ 174171 h 892628"/>
              <a:gd name="connsiteX16" fmla="*/ 58057 w 691451"/>
              <a:gd name="connsiteY16" fmla="*/ 203200 h 892628"/>
              <a:gd name="connsiteX17" fmla="*/ 43543 w 691451"/>
              <a:gd name="connsiteY17" fmla="*/ 224971 h 892628"/>
              <a:gd name="connsiteX18" fmla="*/ 21772 w 691451"/>
              <a:gd name="connsiteY18" fmla="*/ 246743 h 892628"/>
              <a:gd name="connsiteX19" fmla="*/ 14514 w 691451"/>
              <a:gd name="connsiteY19" fmla="*/ 268514 h 892628"/>
              <a:gd name="connsiteX20" fmla="*/ 0 w 691451"/>
              <a:gd name="connsiteY20" fmla="*/ 304800 h 892628"/>
              <a:gd name="connsiteX21" fmla="*/ 7257 w 691451"/>
              <a:gd name="connsiteY21" fmla="*/ 399143 h 892628"/>
              <a:gd name="connsiteX22" fmla="*/ 21772 w 691451"/>
              <a:gd name="connsiteY22" fmla="*/ 420914 h 892628"/>
              <a:gd name="connsiteX23" fmla="*/ 65314 w 691451"/>
              <a:gd name="connsiteY23" fmla="*/ 464457 h 892628"/>
              <a:gd name="connsiteX24" fmla="*/ 79829 w 691451"/>
              <a:gd name="connsiteY24" fmla="*/ 478971 h 892628"/>
              <a:gd name="connsiteX25" fmla="*/ 101600 w 691451"/>
              <a:gd name="connsiteY25" fmla="*/ 493485 h 892628"/>
              <a:gd name="connsiteX26" fmla="*/ 116114 w 691451"/>
              <a:gd name="connsiteY26" fmla="*/ 508000 h 892628"/>
              <a:gd name="connsiteX27" fmla="*/ 166914 w 691451"/>
              <a:gd name="connsiteY27" fmla="*/ 544285 h 892628"/>
              <a:gd name="connsiteX28" fmla="*/ 188686 w 691451"/>
              <a:gd name="connsiteY28" fmla="*/ 551543 h 892628"/>
              <a:gd name="connsiteX29" fmla="*/ 210457 w 691451"/>
              <a:gd name="connsiteY29" fmla="*/ 573314 h 892628"/>
              <a:gd name="connsiteX30" fmla="*/ 268514 w 691451"/>
              <a:gd name="connsiteY30" fmla="*/ 609600 h 892628"/>
              <a:gd name="connsiteX31" fmla="*/ 283029 w 691451"/>
              <a:gd name="connsiteY31" fmla="*/ 638628 h 892628"/>
              <a:gd name="connsiteX32" fmla="*/ 290286 w 691451"/>
              <a:gd name="connsiteY32" fmla="*/ 660400 h 892628"/>
              <a:gd name="connsiteX33" fmla="*/ 319314 w 691451"/>
              <a:gd name="connsiteY33" fmla="*/ 689428 h 892628"/>
              <a:gd name="connsiteX34" fmla="*/ 355600 w 691451"/>
              <a:gd name="connsiteY34" fmla="*/ 732971 h 892628"/>
              <a:gd name="connsiteX35" fmla="*/ 370114 w 691451"/>
              <a:gd name="connsiteY35" fmla="*/ 754743 h 892628"/>
              <a:gd name="connsiteX36" fmla="*/ 399143 w 691451"/>
              <a:gd name="connsiteY36" fmla="*/ 776514 h 892628"/>
              <a:gd name="connsiteX37" fmla="*/ 442686 w 691451"/>
              <a:gd name="connsiteY37" fmla="*/ 820057 h 892628"/>
              <a:gd name="connsiteX38" fmla="*/ 493486 w 691451"/>
              <a:gd name="connsiteY38" fmla="*/ 856343 h 892628"/>
              <a:gd name="connsiteX39" fmla="*/ 537029 w 691451"/>
              <a:gd name="connsiteY39" fmla="*/ 892628 h 892628"/>
              <a:gd name="connsiteX40" fmla="*/ 566057 w 691451"/>
              <a:gd name="connsiteY40" fmla="*/ 885371 h 892628"/>
              <a:gd name="connsiteX41" fmla="*/ 573314 w 691451"/>
              <a:gd name="connsiteY41" fmla="*/ 863600 h 892628"/>
              <a:gd name="connsiteX42" fmla="*/ 580572 w 691451"/>
              <a:gd name="connsiteY42" fmla="*/ 631371 h 892628"/>
              <a:gd name="connsiteX43" fmla="*/ 609600 w 691451"/>
              <a:gd name="connsiteY43" fmla="*/ 580571 h 892628"/>
              <a:gd name="connsiteX44" fmla="*/ 624114 w 691451"/>
              <a:gd name="connsiteY44" fmla="*/ 500743 h 892628"/>
              <a:gd name="connsiteX45" fmla="*/ 631372 w 691451"/>
              <a:gd name="connsiteY45" fmla="*/ 399143 h 892628"/>
              <a:gd name="connsiteX46" fmla="*/ 645886 w 691451"/>
              <a:gd name="connsiteY46" fmla="*/ 362857 h 892628"/>
              <a:gd name="connsiteX47" fmla="*/ 660400 w 691451"/>
              <a:gd name="connsiteY47" fmla="*/ 312057 h 892628"/>
              <a:gd name="connsiteX48" fmla="*/ 682172 w 691451"/>
              <a:gd name="connsiteY48" fmla="*/ 246743 h 892628"/>
              <a:gd name="connsiteX49" fmla="*/ 653143 w 691451"/>
              <a:gd name="connsiteY49" fmla="*/ 36285 h 892628"/>
              <a:gd name="connsiteX50" fmla="*/ 631372 w 691451"/>
              <a:gd name="connsiteY50" fmla="*/ 29028 h 892628"/>
              <a:gd name="connsiteX51" fmla="*/ 493486 w 691451"/>
              <a:gd name="connsiteY51" fmla="*/ 36285 h 892628"/>
              <a:gd name="connsiteX52" fmla="*/ 486229 w 691451"/>
              <a:gd name="connsiteY52" fmla="*/ 58057 h 892628"/>
              <a:gd name="connsiteX53" fmla="*/ 478972 w 691451"/>
              <a:gd name="connsiteY53" fmla="*/ 239485 h 892628"/>
              <a:gd name="connsiteX54" fmla="*/ 406400 w 691451"/>
              <a:gd name="connsiteY54" fmla="*/ 275771 h 892628"/>
              <a:gd name="connsiteX55" fmla="*/ 384629 w 691451"/>
              <a:gd name="connsiteY55" fmla="*/ 297543 h 892628"/>
              <a:gd name="connsiteX56" fmla="*/ 326572 w 691451"/>
              <a:gd name="connsiteY56" fmla="*/ 319314 h 892628"/>
              <a:gd name="connsiteX57" fmla="*/ 283029 w 691451"/>
              <a:gd name="connsiteY57" fmla="*/ 3338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91451" h="892628">
                <a:moveTo>
                  <a:pt x="283029" y="333828"/>
                </a:moveTo>
                <a:cubicBezTo>
                  <a:pt x="279400" y="330200"/>
                  <a:pt x="291350" y="301791"/>
                  <a:pt x="304800" y="297543"/>
                </a:cubicBezTo>
                <a:cubicBezTo>
                  <a:pt x="519730" y="229670"/>
                  <a:pt x="368380" y="325306"/>
                  <a:pt x="442686" y="275771"/>
                </a:cubicBezTo>
                <a:cubicBezTo>
                  <a:pt x="478047" y="222730"/>
                  <a:pt x="430985" y="285522"/>
                  <a:pt x="486229" y="239485"/>
                </a:cubicBezTo>
                <a:cubicBezTo>
                  <a:pt x="506916" y="222245"/>
                  <a:pt x="496292" y="216432"/>
                  <a:pt x="508000" y="195943"/>
                </a:cubicBezTo>
                <a:cubicBezTo>
                  <a:pt x="514001" y="185441"/>
                  <a:pt x="522515" y="176590"/>
                  <a:pt x="529772" y="166914"/>
                </a:cubicBezTo>
                <a:cubicBezTo>
                  <a:pt x="538380" y="132480"/>
                  <a:pt x="544873" y="121354"/>
                  <a:pt x="529772" y="79828"/>
                </a:cubicBezTo>
                <a:cubicBezTo>
                  <a:pt x="526265" y="70183"/>
                  <a:pt x="517529" y="61869"/>
                  <a:pt x="508000" y="58057"/>
                </a:cubicBezTo>
                <a:cubicBezTo>
                  <a:pt x="492118" y="51704"/>
                  <a:pt x="474133" y="53219"/>
                  <a:pt x="457200" y="50800"/>
                </a:cubicBezTo>
                <a:cubicBezTo>
                  <a:pt x="453561" y="47888"/>
                  <a:pt x="411585" y="12589"/>
                  <a:pt x="399143" y="7257"/>
                </a:cubicBezTo>
                <a:cubicBezTo>
                  <a:pt x="389975" y="3328"/>
                  <a:pt x="379790" y="2419"/>
                  <a:pt x="370114" y="0"/>
                </a:cubicBezTo>
                <a:cubicBezTo>
                  <a:pt x="351435" y="5337"/>
                  <a:pt x="308944" y="14101"/>
                  <a:pt x="290286" y="29028"/>
                </a:cubicBezTo>
                <a:cubicBezTo>
                  <a:pt x="166013" y="128447"/>
                  <a:pt x="295504" y="40063"/>
                  <a:pt x="224972" y="87085"/>
                </a:cubicBezTo>
                <a:cubicBezTo>
                  <a:pt x="192891" y="135205"/>
                  <a:pt x="230595" y="81735"/>
                  <a:pt x="188686" y="130628"/>
                </a:cubicBezTo>
                <a:cubicBezTo>
                  <a:pt x="180814" y="139812"/>
                  <a:pt x="176978" y="152948"/>
                  <a:pt x="166914" y="159657"/>
                </a:cubicBezTo>
                <a:cubicBezTo>
                  <a:pt x="154184" y="168143"/>
                  <a:pt x="137300" y="167840"/>
                  <a:pt x="123372" y="174171"/>
                </a:cubicBezTo>
                <a:cubicBezTo>
                  <a:pt x="46650" y="209045"/>
                  <a:pt x="123316" y="186886"/>
                  <a:pt x="58057" y="203200"/>
                </a:cubicBezTo>
                <a:cubicBezTo>
                  <a:pt x="53219" y="210457"/>
                  <a:pt x="49127" y="218271"/>
                  <a:pt x="43543" y="224971"/>
                </a:cubicBezTo>
                <a:cubicBezTo>
                  <a:pt x="36973" y="232855"/>
                  <a:pt x="27465" y="238204"/>
                  <a:pt x="21772" y="246743"/>
                </a:cubicBezTo>
                <a:cubicBezTo>
                  <a:pt x="17529" y="253108"/>
                  <a:pt x="17200" y="261351"/>
                  <a:pt x="14514" y="268514"/>
                </a:cubicBezTo>
                <a:cubicBezTo>
                  <a:pt x="9940" y="280712"/>
                  <a:pt x="4838" y="292705"/>
                  <a:pt x="0" y="304800"/>
                </a:cubicBezTo>
                <a:cubicBezTo>
                  <a:pt x="2419" y="336248"/>
                  <a:pt x="1444" y="368143"/>
                  <a:pt x="7257" y="399143"/>
                </a:cubicBezTo>
                <a:cubicBezTo>
                  <a:pt x="8864" y="407716"/>
                  <a:pt x="16702" y="413817"/>
                  <a:pt x="21772" y="420914"/>
                </a:cubicBezTo>
                <a:cubicBezTo>
                  <a:pt x="55587" y="468255"/>
                  <a:pt x="28568" y="435061"/>
                  <a:pt x="65314" y="464457"/>
                </a:cubicBezTo>
                <a:cubicBezTo>
                  <a:pt x="70657" y="468731"/>
                  <a:pt x="74486" y="474697"/>
                  <a:pt x="79829" y="478971"/>
                </a:cubicBezTo>
                <a:cubicBezTo>
                  <a:pt x="86640" y="484419"/>
                  <a:pt x="94789" y="488036"/>
                  <a:pt x="101600" y="493485"/>
                </a:cubicBezTo>
                <a:cubicBezTo>
                  <a:pt x="106943" y="497759"/>
                  <a:pt x="110858" y="503620"/>
                  <a:pt x="116114" y="508000"/>
                </a:cubicBezTo>
                <a:cubicBezTo>
                  <a:pt x="121043" y="512107"/>
                  <a:pt x="157489" y="539573"/>
                  <a:pt x="166914" y="544285"/>
                </a:cubicBezTo>
                <a:cubicBezTo>
                  <a:pt x="173756" y="547706"/>
                  <a:pt x="181429" y="549124"/>
                  <a:pt x="188686" y="551543"/>
                </a:cubicBezTo>
                <a:cubicBezTo>
                  <a:pt x="195943" y="558800"/>
                  <a:pt x="201546" y="568222"/>
                  <a:pt x="210457" y="573314"/>
                </a:cubicBezTo>
                <a:cubicBezTo>
                  <a:pt x="259105" y="601112"/>
                  <a:pt x="223731" y="549890"/>
                  <a:pt x="268514" y="609600"/>
                </a:cubicBezTo>
                <a:cubicBezTo>
                  <a:pt x="275005" y="618255"/>
                  <a:pt x="278767" y="628685"/>
                  <a:pt x="283029" y="638628"/>
                </a:cubicBezTo>
                <a:cubicBezTo>
                  <a:pt x="286042" y="645659"/>
                  <a:pt x="285840" y="654175"/>
                  <a:pt x="290286" y="660400"/>
                </a:cubicBezTo>
                <a:cubicBezTo>
                  <a:pt x="298240" y="671535"/>
                  <a:pt x="309638" y="679752"/>
                  <a:pt x="319314" y="689428"/>
                </a:cubicBezTo>
                <a:cubicBezTo>
                  <a:pt x="333177" y="731012"/>
                  <a:pt x="316057" y="693428"/>
                  <a:pt x="355600" y="732971"/>
                </a:cubicBezTo>
                <a:cubicBezTo>
                  <a:pt x="361767" y="739139"/>
                  <a:pt x="363947" y="748576"/>
                  <a:pt x="370114" y="754743"/>
                </a:cubicBezTo>
                <a:cubicBezTo>
                  <a:pt x="378667" y="763296"/>
                  <a:pt x="390153" y="768423"/>
                  <a:pt x="399143" y="776514"/>
                </a:cubicBezTo>
                <a:cubicBezTo>
                  <a:pt x="414400" y="790245"/>
                  <a:pt x="425607" y="808671"/>
                  <a:pt x="442686" y="820057"/>
                </a:cubicBezTo>
                <a:cubicBezTo>
                  <a:pt x="455049" y="828299"/>
                  <a:pt x="484483" y="847340"/>
                  <a:pt x="493486" y="856343"/>
                </a:cubicBezTo>
                <a:cubicBezTo>
                  <a:pt x="534515" y="897372"/>
                  <a:pt x="474753" y="861491"/>
                  <a:pt x="537029" y="892628"/>
                </a:cubicBezTo>
                <a:cubicBezTo>
                  <a:pt x="546705" y="890209"/>
                  <a:pt x="558269" y="891602"/>
                  <a:pt x="566057" y="885371"/>
                </a:cubicBezTo>
                <a:cubicBezTo>
                  <a:pt x="572030" y="880592"/>
                  <a:pt x="572878" y="871237"/>
                  <a:pt x="573314" y="863600"/>
                </a:cubicBezTo>
                <a:cubicBezTo>
                  <a:pt x="577733" y="786279"/>
                  <a:pt x="570723" y="708190"/>
                  <a:pt x="580572" y="631371"/>
                </a:cubicBezTo>
                <a:cubicBezTo>
                  <a:pt x="583052" y="612026"/>
                  <a:pt x="599924" y="597504"/>
                  <a:pt x="609600" y="580571"/>
                </a:cubicBezTo>
                <a:cubicBezTo>
                  <a:pt x="613516" y="560991"/>
                  <a:pt x="622257" y="519312"/>
                  <a:pt x="624114" y="500743"/>
                </a:cubicBezTo>
                <a:cubicBezTo>
                  <a:pt x="627493" y="466959"/>
                  <a:pt x="626076" y="432680"/>
                  <a:pt x="631372" y="399143"/>
                </a:cubicBezTo>
                <a:cubicBezTo>
                  <a:pt x="633404" y="386275"/>
                  <a:pt x="641767" y="375216"/>
                  <a:pt x="645886" y="362857"/>
                </a:cubicBezTo>
                <a:cubicBezTo>
                  <a:pt x="651455" y="346150"/>
                  <a:pt x="655147" y="328866"/>
                  <a:pt x="660400" y="312057"/>
                </a:cubicBezTo>
                <a:cubicBezTo>
                  <a:pt x="667245" y="290153"/>
                  <a:pt x="674915" y="268514"/>
                  <a:pt x="682172" y="246743"/>
                </a:cubicBezTo>
                <a:cubicBezTo>
                  <a:pt x="679869" y="186864"/>
                  <a:pt x="718547" y="79889"/>
                  <a:pt x="653143" y="36285"/>
                </a:cubicBezTo>
                <a:cubicBezTo>
                  <a:pt x="646778" y="32042"/>
                  <a:pt x="638629" y="31447"/>
                  <a:pt x="631372" y="29028"/>
                </a:cubicBezTo>
                <a:cubicBezTo>
                  <a:pt x="585410" y="31447"/>
                  <a:pt x="538618" y="27259"/>
                  <a:pt x="493486" y="36285"/>
                </a:cubicBezTo>
                <a:cubicBezTo>
                  <a:pt x="485985" y="37785"/>
                  <a:pt x="486774" y="50427"/>
                  <a:pt x="486229" y="58057"/>
                </a:cubicBezTo>
                <a:cubicBezTo>
                  <a:pt x="481917" y="118428"/>
                  <a:pt x="499808" y="182660"/>
                  <a:pt x="478972" y="239485"/>
                </a:cubicBezTo>
                <a:cubicBezTo>
                  <a:pt x="469661" y="264878"/>
                  <a:pt x="406400" y="275771"/>
                  <a:pt x="406400" y="275771"/>
                </a:cubicBezTo>
                <a:cubicBezTo>
                  <a:pt x="399143" y="283028"/>
                  <a:pt x="392980" y="291578"/>
                  <a:pt x="384629" y="297543"/>
                </a:cubicBezTo>
                <a:cubicBezTo>
                  <a:pt x="369574" y="308297"/>
                  <a:pt x="344988" y="317012"/>
                  <a:pt x="326572" y="319314"/>
                </a:cubicBezTo>
                <a:cubicBezTo>
                  <a:pt x="316970" y="320514"/>
                  <a:pt x="286658" y="337456"/>
                  <a:pt x="283029" y="333828"/>
                </a:cubicBezTo>
                <a:close/>
              </a:path>
            </a:pathLst>
          </a:custGeom>
          <a:solidFill>
            <a:srgbClr val="CC32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33728C-C537-4399-AA54-F8068F9B4AC1}"/>
              </a:ext>
            </a:extLst>
          </p:cNvPr>
          <p:cNvSpPr txBox="1"/>
          <p:nvPr/>
        </p:nvSpPr>
        <p:spPr>
          <a:xfrm>
            <a:off x="142596" y="2881086"/>
            <a:ext cx="4050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scaphoid </a:t>
            </a:r>
            <a:r>
              <a:rPr lang="en-US" sz="2000" dirty="0">
                <a:latin typeface="Agency FB" panose="020B0503020202020204" pitchFamily="34" charset="0"/>
              </a:rPr>
              <a:t>= “under” the traps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Agency FB" panose="020B0503020202020204" pitchFamily="34" charset="0"/>
              </a:rPr>
              <a:t>lunate</a:t>
            </a:r>
            <a:r>
              <a:rPr lang="en-US" sz="2000" dirty="0">
                <a:latin typeface="Agency FB" panose="020B0503020202020204" pitchFamily="34" charset="0"/>
              </a:rPr>
              <a:t> = base of carpus (wrist)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Agency FB" panose="020B0503020202020204" pitchFamily="34" charset="0"/>
              </a:rPr>
              <a:t>triquetrum</a:t>
            </a:r>
            <a:r>
              <a:rPr lang="en-US" sz="2000" dirty="0">
                <a:solidFill>
                  <a:schemeClr val="accent4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= underneath the pisiform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pisiform</a:t>
            </a:r>
            <a:r>
              <a:rPr lang="en-US" sz="2000" b="1" dirty="0">
                <a:solidFill>
                  <a:srgbClr val="CC3299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= pea-shaped bone that sits on the triquetrum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F4EB9A-07F4-41F0-AA94-CE8B4156E3C4}"/>
              </a:ext>
            </a:extLst>
          </p:cNvPr>
          <p:cNvSpPr/>
          <p:nvPr/>
        </p:nvSpPr>
        <p:spPr>
          <a:xfrm>
            <a:off x="6466114" y="3403313"/>
            <a:ext cx="595271" cy="776801"/>
          </a:xfrm>
          <a:custGeom>
            <a:avLst/>
            <a:gdLst>
              <a:gd name="connsiteX0" fmla="*/ 384629 w 595271"/>
              <a:gd name="connsiteY0" fmla="*/ 167201 h 776801"/>
              <a:gd name="connsiteX1" fmla="*/ 348343 w 595271"/>
              <a:gd name="connsiteY1" fmla="*/ 138173 h 776801"/>
              <a:gd name="connsiteX2" fmla="*/ 326572 w 595271"/>
              <a:gd name="connsiteY2" fmla="*/ 123658 h 776801"/>
              <a:gd name="connsiteX3" fmla="*/ 312057 w 595271"/>
              <a:gd name="connsiteY3" fmla="*/ 101887 h 776801"/>
              <a:gd name="connsiteX4" fmla="*/ 283029 w 595271"/>
              <a:gd name="connsiteY4" fmla="*/ 65601 h 776801"/>
              <a:gd name="connsiteX5" fmla="*/ 217715 w 595271"/>
              <a:gd name="connsiteY5" fmla="*/ 29316 h 776801"/>
              <a:gd name="connsiteX6" fmla="*/ 166915 w 595271"/>
              <a:gd name="connsiteY6" fmla="*/ 287 h 776801"/>
              <a:gd name="connsiteX7" fmla="*/ 94343 w 595271"/>
              <a:gd name="connsiteY7" fmla="*/ 7544 h 776801"/>
              <a:gd name="connsiteX8" fmla="*/ 29029 w 595271"/>
              <a:gd name="connsiteY8" fmla="*/ 101887 h 776801"/>
              <a:gd name="connsiteX9" fmla="*/ 14515 w 595271"/>
              <a:gd name="connsiteY9" fmla="*/ 544573 h 776801"/>
              <a:gd name="connsiteX10" fmla="*/ 7257 w 595271"/>
              <a:gd name="connsiteY10" fmla="*/ 566344 h 776801"/>
              <a:gd name="connsiteX11" fmla="*/ 0 w 595271"/>
              <a:gd name="connsiteY11" fmla="*/ 602630 h 776801"/>
              <a:gd name="connsiteX12" fmla="*/ 7257 w 595271"/>
              <a:gd name="connsiteY12" fmla="*/ 740516 h 776801"/>
              <a:gd name="connsiteX13" fmla="*/ 29029 w 595271"/>
              <a:gd name="connsiteY13" fmla="*/ 755030 h 776801"/>
              <a:gd name="connsiteX14" fmla="*/ 101600 w 595271"/>
              <a:gd name="connsiteY14" fmla="*/ 776801 h 776801"/>
              <a:gd name="connsiteX15" fmla="*/ 188686 w 595271"/>
              <a:gd name="connsiteY15" fmla="*/ 769544 h 776801"/>
              <a:gd name="connsiteX16" fmla="*/ 232229 w 595271"/>
              <a:gd name="connsiteY16" fmla="*/ 733258 h 776801"/>
              <a:gd name="connsiteX17" fmla="*/ 261257 w 595271"/>
              <a:gd name="connsiteY17" fmla="*/ 711487 h 776801"/>
              <a:gd name="connsiteX18" fmla="*/ 304800 w 595271"/>
              <a:gd name="connsiteY18" fmla="*/ 667944 h 776801"/>
              <a:gd name="connsiteX19" fmla="*/ 348343 w 595271"/>
              <a:gd name="connsiteY19" fmla="*/ 624401 h 776801"/>
              <a:gd name="connsiteX20" fmla="*/ 370115 w 595271"/>
              <a:gd name="connsiteY20" fmla="*/ 602630 h 776801"/>
              <a:gd name="connsiteX21" fmla="*/ 406400 w 595271"/>
              <a:gd name="connsiteY21" fmla="*/ 573601 h 776801"/>
              <a:gd name="connsiteX22" fmla="*/ 420915 w 595271"/>
              <a:gd name="connsiteY22" fmla="*/ 537316 h 776801"/>
              <a:gd name="connsiteX23" fmla="*/ 515257 w 595271"/>
              <a:gd name="connsiteY23" fmla="*/ 472001 h 776801"/>
              <a:gd name="connsiteX24" fmla="*/ 537029 w 595271"/>
              <a:gd name="connsiteY24" fmla="*/ 450230 h 776801"/>
              <a:gd name="connsiteX25" fmla="*/ 529772 w 595271"/>
              <a:gd name="connsiteY25" fmla="*/ 363144 h 776801"/>
              <a:gd name="connsiteX26" fmla="*/ 558800 w 595271"/>
              <a:gd name="connsiteY26" fmla="*/ 334116 h 776801"/>
              <a:gd name="connsiteX27" fmla="*/ 580572 w 595271"/>
              <a:gd name="connsiteY27" fmla="*/ 326858 h 776801"/>
              <a:gd name="connsiteX28" fmla="*/ 595086 w 595271"/>
              <a:gd name="connsiteY28" fmla="*/ 297830 h 776801"/>
              <a:gd name="connsiteX29" fmla="*/ 573315 w 595271"/>
              <a:gd name="connsiteY29" fmla="*/ 283316 h 776801"/>
              <a:gd name="connsiteX30" fmla="*/ 537029 w 595271"/>
              <a:gd name="connsiteY30" fmla="*/ 261544 h 776801"/>
              <a:gd name="connsiteX31" fmla="*/ 413657 w 595271"/>
              <a:gd name="connsiteY31" fmla="*/ 254287 h 776801"/>
              <a:gd name="connsiteX32" fmla="*/ 406400 w 595271"/>
              <a:gd name="connsiteY32" fmla="*/ 218001 h 776801"/>
              <a:gd name="connsiteX33" fmla="*/ 384629 w 595271"/>
              <a:gd name="connsiteY33" fmla="*/ 167201 h 7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71" h="776801">
                <a:moveTo>
                  <a:pt x="384629" y="167201"/>
                </a:moveTo>
                <a:cubicBezTo>
                  <a:pt x="374953" y="153896"/>
                  <a:pt x="360735" y="147467"/>
                  <a:pt x="348343" y="138173"/>
                </a:cubicBezTo>
                <a:cubicBezTo>
                  <a:pt x="341365" y="132940"/>
                  <a:pt x="332739" y="129825"/>
                  <a:pt x="326572" y="123658"/>
                </a:cubicBezTo>
                <a:cubicBezTo>
                  <a:pt x="320405" y="117491"/>
                  <a:pt x="317290" y="108865"/>
                  <a:pt x="312057" y="101887"/>
                </a:cubicBezTo>
                <a:cubicBezTo>
                  <a:pt x="302763" y="89495"/>
                  <a:pt x="294542" y="75963"/>
                  <a:pt x="283029" y="65601"/>
                </a:cubicBezTo>
                <a:cubicBezTo>
                  <a:pt x="253673" y="39180"/>
                  <a:pt x="247022" y="39085"/>
                  <a:pt x="217715" y="29316"/>
                </a:cubicBezTo>
                <a:cubicBezTo>
                  <a:pt x="208321" y="23053"/>
                  <a:pt x="177228" y="1024"/>
                  <a:pt x="166915" y="287"/>
                </a:cubicBezTo>
                <a:cubicBezTo>
                  <a:pt x="142665" y="-1445"/>
                  <a:pt x="118534" y="5125"/>
                  <a:pt x="94343" y="7544"/>
                </a:cubicBezTo>
                <a:cubicBezTo>
                  <a:pt x="44091" y="82922"/>
                  <a:pt x="66499" y="51925"/>
                  <a:pt x="29029" y="101887"/>
                </a:cubicBezTo>
                <a:cubicBezTo>
                  <a:pt x="24191" y="249449"/>
                  <a:pt x="21428" y="397094"/>
                  <a:pt x="14515" y="544573"/>
                </a:cubicBezTo>
                <a:cubicBezTo>
                  <a:pt x="14157" y="552214"/>
                  <a:pt x="9112" y="558923"/>
                  <a:pt x="7257" y="566344"/>
                </a:cubicBezTo>
                <a:cubicBezTo>
                  <a:pt x="4265" y="578311"/>
                  <a:pt x="2419" y="590535"/>
                  <a:pt x="0" y="602630"/>
                </a:cubicBezTo>
                <a:cubicBezTo>
                  <a:pt x="2419" y="648592"/>
                  <a:pt x="-1355" y="695303"/>
                  <a:pt x="7257" y="740516"/>
                </a:cubicBezTo>
                <a:cubicBezTo>
                  <a:pt x="8889" y="749084"/>
                  <a:pt x="21059" y="751488"/>
                  <a:pt x="29029" y="755030"/>
                </a:cubicBezTo>
                <a:cubicBezTo>
                  <a:pt x="51745" y="765126"/>
                  <a:pt x="77475" y="770770"/>
                  <a:pt x="101600" y="776801"/>
                </a:cubicBezTo>
                <a:cubicBezTo>
                  <a:pt x="130629" y="774382"/>
                  <a:pt x="160426" y="776609"/>
                  <a:pt x="188686" y="769544"/>
                </a:cubicBezTo>
                <a:cubicBezTo>
                  <a:pt x="205270" y="765398"/>
                  <a:pt x="219299" y="744033"/>
                  <a:pt x="232229" y="733258"/>
                </a:cubicBezTo>
                <a:cubicBezTo>
                  <a:pt x="241521" y="725515"/>
                  <a:pt x="252705" y="720039"/>
                  <a:pt x="261257" y="711487"/>
                </a:cubicBezTo>
                <a:cubicBezTo>
                  <a:pt x="315266" y="657478"/>
                  <a:pt x="253493" y="702149"/>
                  <a:pt x="304800" y="667944"/>
                </a:cubicBezTo>
                <a:cubicBezTo>
                  <a:pt x="330604" y="616340"/>
                  <a:pt x="303188" y="656654"/>
                  <a:pt x="348343" y="624401"/>
                </a:cubicBezTo>
                <a:cubicBezTo>
                  <a:pt x="356694" y="618436"/>
                  <a:pt x="362391" y="609388"/>
                  <a:pt x="370115" y="602630"/>
                </a:cubicBezTo>
                <a:cubicBezTo>
                  <a:pt x="381772" y="592430"/>
                  <a:pt x="394305" y="583277"/>
                  <a:pt x="406400" y="573601"/>
                </a:cubicBezTo>
                <a:cubicBezTo>
                  <a:pt x="411238" y="561506"/>
                  <a:pt x="412152" y="546955"/>
                  <a:pt x="420915" y="537316"/>
                </a:cubicBezTo>
                <a:cubicBezTo>
                  <a:pt x="462826" y="491214"/>
                  <a:pt x="474223" y="502777"/>
                  <a:pt x="515257" y="472001"/>
                </a:cubicBezTo>
                <a:cubicBezTo>
                  <a:pt x="523468" y="465843"/>
                  <a:pt x="529772" y="457487"/>
                  <a:pt x="537029" y="450230"/>
                </a:cubicBezTo>
                <a:cubicBezTo>
                  <a:pt x="530463" y="423966"/>
                  <a:pt x="512493" y="390790"/>
                  <a:pt x="529772" y="363144"/>
                </a:cubicBezTo>
                <a:cubicBezTo>
                  <a:pt x="537024" y="351540"/>
                  <a:pt x="547665" y="342070"/>
                  <a:pt x="558800" y="334116"/>
                </a:cubicBezTo>
                <a:cubicBezTo>
                  <a:pt x="565025" y="329670"/>
                  <a:pt x="573315" y="329277"/>
                  <a:pt x="580572" y="326858"/>
                </a:cubicBezTo>
                <a:cubicBezTo>
                  <a:pt x="585410" y="317182"/>
                  <a:pt x="596864" y="308501"/>
                  <a:pt x="595086" y="297830"/>
                </a:cubicBezTo>
                <a:cubicBezTo>
                  <a:pt x="593652" y="289227"/>
                  <a:pt x="580126" y="288765"/>
                  <a:pt x="573315" y="283316"/>
                </a:cubicBezTo>
                <a:cubicBezTo>
                  <a:pt x="556125" y="269564"/>
                  <a:pt x="562234" y="264064"/>
                  <a:pt x="537029" y="261544"/>
                </a:cubicBezTo>
                <a:cubicBezTo>
                  <a:pt x="496038" y="257445"/>
                  <a:pt x="454781" y="256706"/>
                  <a:pt x="413657" y="254287"/>
                </a:cubicBezTo>
                <a:cubicBezTo>
                  <a:pt x="411238" y="242192"/>
                  <a:pt x="412520" y="228711"/>
                  <a:pt x="406400" y="218001"/>
                </a:cubicBezTo>
                <a:cubicBezTo>
                  <a:pt x="402073" y="210428"/>
                  <a:pt x="394305" y="180506"/>
                  <a:pt x="384629" y="16720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7963F7-49AA-4251-A150-954A59748B9D}"/>
              </a:ext>
            </a:extLst>
          </p:cNvPr>
          <p:cNvSpPr/>
          <p:nvPr/>
        </p:nvSpPr>
        <p:spPr>
          <a:xfrm>
            <a:off x="5725673" y="3817257"/>
            <a:ext cx="740441" cy="500743"/>
          </a:xfrm>
          <a:custGeom>
            <a:avLst/>
            <a:gdLst>
              <a:gd name="connsiteX0" fmla="*/ 471927 w 740441"/>
              <a:gd name="connsiteY0" fmla="*/ 0 h 500743"/>
              <a:gd name="connsiteX1" fmla="*/ 290498 w 740441"/>
              <a:gd name="connsiteY1" fmla="*/ 7257 h 500743"/>
              <a:gd name="connsiteX2" fmla="*/ 217927 w 740441"/>
              <a:gd name="connsiteY2" fmla="*/ 65314 h 500743"/>
              <a:gd name="connsiteX3" fmla="*/ 174384 w 740441"/>
              <a:gd name="connsiteY3" fmla="*/ 101600 h 500743"/>
              <a:gd name="connsiteX4" fmla="*/ 145356 w 740441"/>
              <a:gd name="connsiteY4" fmla="*/ 137886 h 500743"/>
              <a:gd name="connsiteX5" fmla="*/ 109070 w 740441"/>
              <a:gd name="connsiteY5" fmla="*/ 174172 h 500743"/>
              <a:gd name="connsiteX6" fmla="*/ 94556 w 740441"/>
              <a:gd name="connsiteY6" fmla="*/ 195943 h 500743"/>
              <a:gd name="connsiteX7" fmla="*/ 58270 w 740441"/>
              <a:gd name="connsiteY7" fmla="*/ 239486 h 500743"/>
              <a:gd name="connsiteX8" fmla="*/ 21984 w 740441"/>
              <a:gd name="connsiteY8" fmla="*/ 297543 h 500743"/>
              <a:gd name="connsiteX9" fmla="*/ 14727 w 740441"/>
              <a:gd name="connsiteY9" fmla="*/ 333829 h 500743"/>
              <a:gd name="connsiteX10" fmla="*/ 213 w 740441"/>
              <a:gd name="connsiteY10" fmla="*/ 355600 h 500743"/>
              <a:gd name="connsiteX11" fmla="*/ 7470 w 740441"/>
              <a:gd name="connsiteY11" fmla="*/ 384629 h 500743"/>
              <a:gd name="connsiteX12" fmla="*/ 14727 w 740441"/>
              <a:gd name="connsiteY12" fmla="*/ 406400 h 500743"/>
              <a:gd name="connsiteX13" fmla="*/ 65527 w 740441"/>
              <a:gd name="connsiteY13" fmla="*/ 449943 h 500743"/>
              <a:gd name="connsiteX14" fmla="*/ 94556 w 740441"/>
              <a:gd name="connsiteY14" fmla="*/ 471714 h 500743"/>
              <a:gd name="connsiteX15" fmla="*/ 145356 w 740441"/>
              <a:gd name="connsiteY15" fmla="*/ 478972 h 500743"/>
              <a:gd name="connsiteX16" fmla="*/ 167127 w 740441"/>
              <a:gd name="connsiteY16" fmla="*/ 486229 h 500743"/>
              <a:gd name="connsiteX17" fmla="*/ 312270 w 740441"/>
              <a:gd name="connsiteY17" fmla="*/ 500743 h 500743"/>
              <a:gd name="connsiteX18" fmla="*/ 631584 w 740441"/>
              <a:gd name="connsiteY18" fmla="*/ 493486 h 500743"/>
              <a:gd name="connsiteX19" fmla="*/ 660613 w 740441"/>
              <a:gd name="connsiteY19" fmla="*/ 478972 h 500743"/>
              <a:gd name="connsiteX20" fmla="*/ 675127 w 740441"/>
              <a:gd name="connsiteY20" fmla="*/ 449943 h 500743"/>
              <a:gd name="connsiteX21" fmla="*/ 704156 w 740441"/>
              <a:gd name="connsiteY21" fmla="*/ 399143 h 500743"/>
              <a:gd name="connsiteX22" fmla="*/ 711413 w 740441"/>
              <a:gd name="connsiteY22" fmla="*/ 362857 h 500743"/>
              <a:gd name="connsiteX23" fmla="*/ 725927 w 740441"/>
              <a:gd name="connsiteY23" fmla="*/ 312057 h 500743"/>
              <a:gd name="connsiteX24" fmla="*/ 740441 w 740441"/>
              <a:gd name="connsiteY24" fmla="*/ 246743 h 500743"/>
              <a:gd name="connsiteX25" fmla="*/ 718670 w 740441"/>
              <a:gd name="connsiteY25" fmla="*/ 123372 h 500743"/>
              <a:gd name="connsiteX26" fmla="*/ 682384 w 740441"/>
              <a:gd name="connsiteY26" fmla="*/ 87086 h 500743"/>
              <a:gd name="connsiteX27" fmla="*/ 580784 w 740441"/>
              <a:gd name="connsiteY27" fmla="*/ 79829 h 500743"/>
              <a:gd name="connsiteX28" fmla="*/ 522727 w 740441"/>
              <a:gd name="connsiteY28" fmla="*/ 58057 h 500743"/>
              <a:gd name="connsiteX29" fmla="*/ 493698 w 740441"/>
              <a:gd name="connsiteY29" fmla="*/ 36286 h 500743"/>
              <a:gd name="connsiteX30" fmla="*/ 464670 w 740441"/>
              <a:gd name="connsiteY30" fmla="*/ 21772 h 500743"/>
              <a:gd name="connsiteX31" fmla="*/ 442898 w 740441"/>
              <a:gd name="connsiteY31" fmla="*/ 7257 h 500743"/>
              <a:gd name="connsiteX32" fmla="*/ 421127 w 740441"/>
              <a:gd name="connsiteY32" fmla="*/ 0 h 50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40441" h="500743">
                <a:moveTo>
                  <a:pt x="471927" y="0"/>
                </a:moveTo>
                <a:cubicBezTo>
                  <a:pt x="411451" y="2419"/>
                  <a:pt x="350250" y="-2381"/>
                  <a:pt x="290498" y="7257"/>
                </a:cubicBezTo>
                <a:cubicBezTo>
                  <a:pt x="266014" y="11206"/>
                  <a:pt x="235409" y="49581"/>
                  <a:pt x="217927" y="65314"/>
                </a:cubicBezTo>
                <a:cubicBezTo>
                  <a:pt x="203884" y="77953"/>
                  <a:pt x="187744" y="88240"/>
                  <a:pt x="174384" y="101600"/>
                </a:cubicBezTo>
                <a:cubicBezTo>
                  <a:pt x="163431" y="112553"/>
                  <a:pt x="155718" y="126373"/>
                  <a:pt x="145356" y="137886"/>
                </a:cubicBezTo>
                <a:cubicBezTo>
                  <a:pt x="133913" y="150600"/>
                  <a:pt x="118558" y="159939"/>
                  <a:pt x="109070" y="174172"/>
                </a:cubicBezTo>
                <a:cubicBezTo>
                  <a:pt x="104232" y="181429"/>
                  <a:pt x="100005" y="189132"/>
                  <a:pt x="94556" y="195943"/>
                </a:cubicBezTo>
                <a:cubicBezTo>
                  <a:pt x="39557" y="264690"/>
                  <a:pt x="140593" y="124231"/>
                  <a:pt x="58270" y="239486"/>
                </a:cubicBezTo>
                <a:cubicBezTo>
                  <a:pt x="44308" y="259033"/>
                  <a:pt x="34697" y="276356"/>
                  <a:pt x="21984" y="297543"/>
                </a:cubicBezTo>
                <a:cubicBezTo>
                  <a:pt x="19565" y="309638"/>
                  <a:pt x="19058" y="322279"/>
                  <a:pt x="14727" y="333829"/>
                </a:cubicBezTo>
                <a:cubicBezTo>
                  <a:pt x="11665" y="341996"/>
                  <a:pt x="1446" y="346966"/>
                  <a:pt x="213" y="355600"/>
                </a:cubicBezTo>
                <a:cubicBezTo>
                  <a:pt x="-1198" y="365474"/>
                  <a:pt x="4730" y="375039"/>
                  <a:pt x="7470" y="384629"/>
                </a:cubicBezTo>
                <a:cubicBezTo>
                  <a:pt x="9571" y="391984"/>
                  <a:pt x="10281" y="400175"/>
                  <a:pt x="14727" y="406400"/>
                </a:cubicBezTo>
                <a:cubicBezTo>
                  <a:pt x="33004" y="431988"/>
                  <a:pt x="43153" y="433962"/>
                  <a:pt x="65527" y="449943"/>
                </a:cubicBezTo>
                <a:cubicBezTo>
                  <a:pt x="75369" y="456973"/>
                  <a:pt x="83189" y="467580"/>
                  <a:pt x="94556" y="471714"/>
                </a:cubicBezTo>
                <a:cubicBezTo>
                  <a:pt x="110631" y="477560"/>
                  <a:pt x="128423" y="476553"/>
                  <a:pt x="145356" y="478972"/>
                </a:cubicBezTo>
                <a:cubicBezTo>
                  <a:pt x="152613" y="481391"/>
                  <a:pt x="159706" y="484374"/>
                  <a:pt x="167127" y="486229"/>
                </a:cubicBezTo>
                <a:cubicBezTo>
                  <a:pt x="219451" y="499310"/>
                  <a:pt x="248957" y="496522"/>
                  <a:pt x="312270" y="500743"/>
                </a:cubicBezTo>
                <a:cubicBezTo>
                  <a:pt x="418708" y="498324"/>
                  <a:pt x="525326" y="500127"/>
                  <a:pt x="631584" y="493486"/>
                </a:cubicBezTo>
                <a:cubicBezTo>
                  <a:pt x="642381" y="492811"/>
                  <a:pt x="652963" y="486622"/>
                  <a:pt x="660613" y="478972"/>
                </a:cubicBezTo>
                <a:cubicBezTo>
                  <a:pt x="668263" y="471322"/>
                  <a:pt x="669947" y="459440"/>
                  <a:pt x="675127" y="449943"/>
                </a:cubicBezTo>
                <a:cubicBezTo>
                  <a:pt x="684466" y="432821"/>
                  <a:pt x="694480" y="416076"/>
                  <a:pt x="704156" y="399143"/>
                </a:cubicBezTo>
                <a:cubicBezTo>
                  <a:pt x="706575" y="387048"/>
                  <a:pt x="708421" y="374824"/>
                  <a:pt x="711413" y="362857"/>
                </a:cubicBezTo>
                <a:cubicBezTo>
                  <a:pt x="715684" y="345772"/>
                  <a:pt x="721967" y="329217"/>
                  <a:pt x="725927" y="312057"/>
                </a:cubicBezTo>
                <a:cubicBezTo>
                  <a:pt x="745084" y="229040"/>
                  <a:pt x="722998" y="299072"/>
                  <a:pt x="740441" y="246743"/>
                </a:cubicBezTo>
                <a:cubicBezTo>
                  <a:pt x="727153" y="60709"/>
                  <a:pt x="753407" y="192848"/>
                  <a:pt x="718670" y="123372"/>
                </a:cubicBezTo>
                <a:cubicBezTo>
                  <a:pt x="706779" y="99589"/>
                  <a:pt x="719971" y="93350"/>
                  <a:pt x="682384" y="87086"/>
                </a:cubicBezTo>
                <a:cubicBezTo>
                  <a:pt x="648893" y="81504"/>
                  <a:pt x="614651" y="82248"/>
                  <a:pt x="580784" y="79829"/>
                </a:cubicBezTo>
                <a:cubicBezTo>
                  <a:pt x="552921" y="72863"/>
                  <a:pt x="548029" y="73871"/>
                  <a:pt x="522727" y="58057"/>
                </a:cubicBezTo>
                <a:cubicBezTo>
                  <a:pt x="512470" y="51647"/>
                  <a:pt x="503955" y="42696"/>
                  <a:pt x="493698" y="36286"/>
                </a:cubicBezTo>
                <a:cubicBezTo>
                  <a:pt x="484524" y="30552"/>
                  <a:pt x="474063" y="27139"/>
                  <a:pt x="464670" y="21772"/>
                </a:cubicBezTo>
                <a:cubicBezTo>
                  <a:pt x="457097" y="17444"/>
                  <a:pt x="450699" y="11158"/>
                  <a:pt x="442898" y="7257"/>
                </a:cubicBezTo>
                <a:cubicBezTo>
                  <a:pt x="436056" y="3836"/>
                  <a:pt x="421127" y="0"/>
                  <a:pt x="421127" y="0"/>
                </a:cubicBezTo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FD8A800-4F71-4D37-9089-DDDB7A5B70B1}"/>
              </a:ext>
            </a:extLst>
          </p:cNvPr>
          <p:cNvSpPr/>
          <p:nvPr/>
        </p:nvSpPr>
        <p:spPr>
          <a:xfrm>
            <a:off x="5363029" y="3425371"/>
            <a:ext cx="544354" cy="732972"/>
          </a:xfrm>
          <a:custGeom>
            <a:avLst/>
            <a:gdLst>
              <a:gd name="connsiteX0" fmla="*/ 297542 w 544354"/>
              <a:gd name="connsiteY0" fmla="*/ 72572 h 732972"/>
              <a:gd name="connsiteX1" fmla="*/ 261257 w 544354"/>
              <a:gd name="connsiteY1" fmla="*/ 65315 h 732972"/>
              <a:gd name="connsiteX2" fmla="*/ 239485 w 544354"/>
              <a:gd name="connsiteY2" fmla="*/ 50800 h 732972"/>
              <a:gd name="connsiteX3" fmla="*/ 188685 w 544354"/>
              <a:gd name="connsiteY3" fmla="*/ 0 h 732972"/>
              <a:gd name="connsiteX4" fmla="*/ 87085 w 544354"/>
              <a:gd name="connsiteY4" fmla="*/ 7258 h 732972"/>
              <a:gd name="connsiteX5" fmla="*/ 43542 w 544354"/>
              <a:gd name="connsiteY5" fmla="*/ 50800 h 732972"/>
              <a:gd name="connsiteX6" fmla="*/ 29028 w 544354"/>
              <a:gd name="connsiteY6" fmla="*/ 65315 h 732972"/>
              <a:gd name="connsiteX7" fmla="*/ 21771 w 544354"/>
              <a:gd name="connsiteY7" fmla="*/ 101600 h 732972"/>
              <a:gd name="connsiteX8" fmla="*/ 7257 w 544354"/>
              <a:gd name="connsiteY8" fmla="*/ 123372 h 732972"/>
              <a:gd name="connsiteX9" fmla="*/ 0 w 544354"/>
              <a:gd name="connsiteY9" fmla="*/ 159658 h 732972"/>
              <a:gd name="connsiteX10" fmla="*/ 7257 w 544354"/>
              <a:gd name="connsiteY10" fmla="*/ 391886 h 732972"/>
              <a:gd name="connsiteX11" fmla="*/ 29028 w 544354"/>
              <a:gd name="connsiteY11" fmla="*/ 420915 h 732972"/>
              <a:gd name="connsiteX12" fmla="*/ 36285 w 544354"/>
              <a:gd name="connsiteY12" fmla="*/ 464458 h 732972"/>
              <a:gd name="connsiteX13" fmla="*/ 72571 w 544354"/>
              <a:gd name="connsiteY13" fmla="*/ 493486 h 732972"/>
              <a:gd name="connsiteX14" fmla="*/ 108857 w 544354"/>
              <a:gd name="connsiteY14" fmla="*/ 529772 h 732972"/>
              <a:gd name="connsiteX15" fmla="*/ 123371 w 544354"/>
              <a:gd name="connsiteY15" fmla="*/ 558800 h 732972"/>
              <a:gd name="connsiteX16" fmla="*/ 166914 w 544354"/>
              <a:gd name="connsiteY16" fmla="*/ 616858 h 732972"/>
              <a:gd name="connsiteX17" fmla="*/ 203200 w 544354"/>
              <a:gd name="connsiteY17" fmla="*/ 674915 h 732972"/>
              <a:gd name="connsiteX18" fmla="*/ 232228 w 544354"/>
              <a:gd name="connsiteY18" fmla="*/ 696686 h 732972"/>
              <a:gd name="connsiteX19" fmla="*/ 246742 w 544354"/>
              <a:gd name="connsiteY19" fmla="*/ 718458 h 732972"/>
              <a:gd name="connsiteX20" fmla="*/ 290285 w 544354"/>
              <a:gd name="connsiteY20" fmla="*/ 732972 h 732972"/>
              <a:gd name="connsiteX21" fmla="*/ 362857 w 544354"/>
              <a:gd name="connsiteY21" fmla="*/ 725715 h 732972"/>
              <a:gd name="connsiteX22" fmla="*/ 399142 w 544354"/>
              <a:gd name="connsiteY22" fmla="*/ 674915 h 732972"/>
              <a:gd name="connsiteX23" fmla="*/ 406400 w 544354"/>
              <a:gd name="connsiteY23" fmla="*/ 653143 h 732972"/>
              <a:gd name="connsiteX24" fmla="*/ 435428 w 544354"/>
              <a:gd name="connsiteY24" fmla="*/ 624115 h 732972"/>
              <a:gd name="connsiteX25" fmla="*/ 478971 w 544354"/>
              <a:gd name="connsiteY25" fmla="*/ 573315 h 732972"/>
              <a:gd name="connsiteX26" fmla="*/ 493485 w 544354"/>
              <a:gd name="connsiteY26" fmla="*/ 522515 h 732972"/>
              <a:gd name="connsiteX27" fmla="*/ 515257 w 544354"/>
              <a:gd name="connsiteY27" fmla="*/ 493486 h 732972"/>
              <a:gd name="connsiteX28" fmla="*/ 529771 w 544354"/>
              <a:gd name="connsiteY28" fmla="*/ 471715 h 732972"/>
              <a:gd name="connsiteX29" fmla="*/ 537028 w 544354"/>
              <a:gd name="connsiteY29" fmla="*/ 435429 h 732972"/>
              <a:gd name="connsiteX30" fmla="*/ 544285 w 544354"/>
              <a:gd name="connsiteY30" fmla="*/ 413658 h 732972"/>
              <a:gd name="connsiteX31" fmla="*/ 537028 w 544354"/>
              <a:gd name="connsiteY31" fmla="*/ 283029 h 732972"/>
              <a:gd name="connsiteX32" fmla="*/ 515257 w 544354"/>
              <a:gd name="connsiteY32" fmla="*/ 268515 h 732972"/>
              <a:gd name="connsiteX33" fmla="*/ 435428 w 544354"/>
              <a:gd name="connsiteY33" fmla="*/ 239486 h 732972"/>
              <a:gd name="connsiteX34" fmla="*/ 420914 w 544354"/>
              <a:gd name="connsiteY34" fmla="*/ 210458 h 732972"/>
              <a:gd name="connsiteX35" fmla="*/ 370114 w 544354"/>
              <a:gd name="connsiteY35" fmla="*/ 145143 h 732972"/>
              <a:gd name="connsiteX36" fmla="*/ 319314 w 544354"/>
              <a:gd name="connsiteY36" fmla="*/ 130629 h 732972"/>
              <a:gd name="connsiteX37" fmla="*/ 297542 w 544354"/>
              <a:gd name="connsiteY37" fmla="*/ 72572 h 7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4354" h="732972">
                <a:moveTo>
                  <a:pt x="297542" y="72572"/>
                </a:moveTo>
                <a:cubicBezTo>
                  <a:pt x="285447" y="70153"/>
                  <a:pt x="272806" y="69646"/>
                  <a:pt x="261257" y="65315"/>
                </a:cubicBezTo>
                <a:cubicBezTo>
                  <a:pt x="253090" y="62252"/>
                  <a:pt x="246583" y="55870"/>
                  <a:pt x="239485" y="50800"/>
                </a:cubicBezTo>
                <a:cubicBezTo>
                  <a:pt x="203013" y="24749"/>
                  <a:pt x="215481" y="35728"/>
                  <a:pt x="188685" y="0"/>
                </a:cubicBezTo>
                <a:cubicBezTo>
                  <a:pt x="154818" y="2419"/>
                  <a:pt x="120229" y="-108"/>
                  <a:pt x="87085" y="7258"/>
                </a:cubicBezTo>
                <a:cubicBezTo>
                  <a:pt x="62412" y="12741"/>
                  <a:pt x="56594" y="34485"/>
                  <a:pt x="43542" y="50800"/>
                </a:cubicBezTo>
                <a:cubicBezTo>
                  <a:pt x="39268" y="56143"/>
                  <a:pt x="33866" y="60477"/>
                  <a:pt x="29028" y="65315"/>
                </a:cubicBezTo>
                <a:cubicBezTo>
                  <a:pt x="26609" y="77410"/>
                  <a:pt x="26102" y="90051"/>
                  <a:pt x="21771" y="101600"/>
                </a:cubicBezTo>
                <a:cubicBezTo>
                  <a:pt x="18709" y="109767"/>
                  <a:pt x="10319" y="115205"/>
                  <a:pt x="7257" y="123372"/>
                </a:cubicBezTo>
                <a:cubicBezTo>
                  <a:pt x="2926" y="134922"/>
                  <a:pt x="2419" y="147563"/>
                  <a:pt x="0" y="159658"/>
                </a:cubicBezTo>
                <a:cubicBezTo>
                  <a:pt x="2419" y="237067"/>
                  <a:pt x="-1295" y="314913"/>
                  <a:pt x="7257" y="391886"/>
                </a:cubicBezTo>
                <a:cubicBezTo>
                  <a:pt x="8593" y="403907"/>
                  <a:pt x="24536" y="409685"/>
                  <a:pt x="29028" y="420915"/>
                </a:cubicBezTo>
                <a:cubicBezTo>
                  <a:pt x="34493" y="434577"/>
                  <a:pt x="28714" y="451840"/>
                  <a:pt x="36285" y="464458"/>
                </a:cubicBezTo>
                <a:cubicBezTo>
                  <a:pt x="44254" y="477740"/>
                  <a:pt x="61058" y="483124"/>
                  <a:pt x="72571" y="493486"/>
                </a:cubicBezTo>
                <a:cubicBezTo>
                  <a:pt x="85285" y="504929"/>
                  <a:pt x="98355" y="516270"/>
                  <a:pt x="108857" y="529772"/>
                </a:cubicBezTo>
                <a:cubicBezTo>
                  <a:pt x="115499" y="538311"/>
                  <a:pt x="117370" y="549799"/>
                  <a:pt x="123371" y="558800"/>
                </a:cubicBezTo>
                <a:cubicBezTo>
                  <a:pt x="164192" y="620032"/>
                  <a:pt x="98468" y="479965"/>
                  <a:pt x="166914" y="616858"/>
                </a:cubicBezTo>
                <a:cubicBezTo>
                  <a:pt x="178412" y="639853"/>
                  <a:pt x="184358" y="656073"/>
                  <a:pt x="203200" y="674915"/>
                </a:cubicBezTo>
                <a:cubicBezTo>
                  <a:pt x="211752" y="683467"/>
                  <a:pt x="222552" y="689429"/>
                  <a:pt x="232228" y="696686"/>
                </a:cubicBezTo>
                <a:cubicBezTo>
                  <a:pt x="237066" y="703943"/>
                  <a:pt x="239346" y="713835"/>
                  <a:pt x="246742" y="718458"/>
                </a:cubicBezTo>
                <a:cubicBezTo>
                  <a:pt x="259716" y="726567"/>
                  <a:pt x="290285" y="732972"/>
                  <a:pt x="290285" y="732972"/>
                </a:cubicBezTo>
                <a:cubicBezTo>
                  <a:pt x="314476" y="730553"/>
                  <a:pt x="339621" y="732865"/>
                  <a:pt x="362857" y="725715"/>
                </a:cubicBezTo>
                <a:cubicBezTo>
                  <a:pt x="379239" y="720674"/>
                  <a:pt x="393781" y="687424"/>
                  <a:pt x="399142" y="674915"/>
                </a:cubicBezTo>
                <a:cubicBezTo>
                  <a:pt x="402156" y="667884"/>
                  <a:pt x="401954" y="659368"/>
                  <a:pt x="406400" y="653143"/>
                </a:cubicBezTo>
                <a:cubicBezTo>
                  <a:pt x="414354" y="642008"/>
                  <a:pt x="426523" y="634505"/>
                  <a:pt x="435428" y="624115"/>
                </a:cubicBezTo>
                <a:cubicBezTo>
                  <a:pt x="501732" y="546759"/>
                  <a:pt x="374429" y="677853"/>
                  <a:pt x="478971" y="573315"/>
                </a:cubicBezTo>
                <a:cubicBezTo>
                  <a:pt x="480542" y="567031"/>
                  <a:pt x="488858" y="530613"/>
                  <a:pt x="493485" y="522515"/>
                </a:cubicBezTo>
                <a:cubicBezTo>
                  <a:pt x="499486" y="512013"/>
                  <a:pt x="508227" y="503328"/>
                  <a:pt x="515257" y="493486"/>
                </a:cubicBezTo>
                <a:cubicBezTo>
                  <a:pt x="520326" y="486389"/>
                  <a:pt x="524933" y="478972"/>
                  <a:pt x="529771" y="471715"/>
                </a:cubicBezTo>
                <a:cubicBezTo>
                  <a:pt x="532190" y="459620"/>
                  <a:pt x="534036" y="447396"/>
                  <a:pt x="537028" y="435429"/>
                </a:cubicBezTo>
                <a:cubicBezTo>
                  <a:pt x="538883" y="428008"/>
                  <a:pt x="544285" y="421308"/>
                  <a:pt x="544285" y="413658"/>
                </a:cubicBezTo>
                <a:cubicBezTo>
                  <a:pt x="544285" y="370048"/>
                  <a:pt x="545580" y="325792"/>
                  <a:pt x="537028" y="283029"/>
                </a:cubicBezTo>
                <a:cubicBezTo>
                  <a:pt x="535318" y="274477"/>
                  <a:pt x="523274" y="271951"/>
                  <a:pt x="515257" y="268515"/>
                </a:cubicBezTo>
                <a:cubicBezTo>
                  <a:pt x="489232" y="257361"/>
                  <a:pt x="462038" y="249162"/>
                  <a:pt x="435428" y="239486"/>
                </a:cubicBezTo>
                <a:cubicBezTo>
                  <a:pt x="430590" y="229810"/>
                  <a:pt x="425175" y="220401"/>
                  <a:pt x="420914" y="210458"/>
                </a:cubicBezTo>
                <a:cubicBezTo>
                  <a:pt x="409054" y="182784"/>
                  <a:pt x="414002" y="157682"/>
                  <a:pt x="370114" y="145143"/>
                </a:cubicBezTo>
                <a:lnTo>
                  <a:pt x="319314" y="130629"/>
                </a:lnTo>
                <a:lnTo>
                  <a:pt x="297542" y="72572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2066E2B-68D0-41CF-B32B-43BB2533AF7B}"/>
              </a:ext>
            </a:extLst>
          </p:cNvPr>
          <p:cNvSpPr/>
          <p:nvPr/>
        </p:nvSpPr>
        <p:spPr>
          <a:xfrm>
            <a:off x="5420425" y="3599471"/>
            <a:ext cx="378032" cy="402710"/>
          </a:xfrm>
          <a:custGeom>
            <a:avLst/>
            <a:gdLst>
              <a:gd name="connsiteX0" fmla="*/ 232889 w 378032"/>
              <a:gd name="connsiteY0" fmla="*/ 7329 h 402710"/>
              <a:gd name="connsiteX1" fmla="*/ 7918 w 378032"/>
              <a:gd name="connsiteY1" fmla="*/ 29100 h 402710"/>
              <a:gd name="connsiteX2" fmla="*/ 661 w 378032"/>
              <a:gd name="connsiteY2" fmla="*/ 72643 h 402710"/>
              <a:gd name="connsiteX3" fmla="*/ 7918 w 378032"/>
              <a:gd name="connsiteY3" fmla="*/ 196015 h 402710"/>
              <a:gd name="connsiteX4" fmla="*/ 29689 w 378032"/>
              <a:gd name="connsiteY4" fmla="*/ 239558 h 402710"/>
              <a:gd name="connsiteX5" fmla="*/ 36946 w 378032"/>
              <a:gd name="connsiteY5" fmla="*/ 261329 h 402710"/>
              <a:gd name="connsiteX6" fmla="*/ 58718 w 378032"/>
              <a:gd name="connsiteY6" fmla="*/ 290358 h 402710"/>
              <a:gd name="connsiteX7" fmla="*/ 73232 w 378032"/>
              <a:gd name="connsiteY7" fmla="*/ 312129 h 402710"/>
              <a:gd name="connsiteX8" fmla="*/ 138546 w 378032"/>
              <a:gd name="connsiteY8" fmla="*/ 370186 h 402710"/>
              <a:gd name="connsiteX9" fmla="*/ 160318 w 378032"/>
              <a:gd name="connsiteY9" fmla="*/ 377443 h 402710"/>
              <a:gd name="connsiteX10" fmla="*/ 211118 w 378032"/>
              <a:gd name="connsiteY10" fmla="*/ 399215 h 402710"/>
              <a:gd name="connsiteX11" fmla="*/ 349004 w 378032"/>
              <a:gd name="connsiteY11" fmla="*/ 391958 h 402710"/>
              <a:gd name="connsiteX12" fmla="*/ 356261 w 378032"/>
              <a:gd name="connsiteY12" fmla="*/ 326643 h 402710"/>
              <a:gd name="connsiteX13" fmla="*/ 363518 w 378032"/>
              <a:gd name="connsiteY13" fmla="*/ 297615 h 402710"/>
              <a:gd name="connsiteX14" fmla="*/ 378032 w 378032"/>
              <a:gd name="connsiteY14" fmla="*/ 232300 h 402710"/>
              <a:gd name="connsiteX15" fmla="*/ 349004 w 378032"/>
              <a:gd name="connsiteY15" fmla="*/ 108929 h 402710"/>
              <a:gd name="connsiteX16" fmla="*/ 319975 w 378032"/>
              <a:gd name="connsiteY16" fmla="*/ 87158 h 402710"/>
              <a:gd name="connsiteX17" fmla="*/ 261918 w 378032"/>
              <a:gd name="connsiteY17" fmla="*/ 43615 h 402710"/>
              <a:gd name="connsiteX18" fmla="*/ 232889 w 378032"/>
              <a:gd name="connsiteY18" fmla="*/ 7329 h 40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32" h="402710">
                <a:moveTo>
                  <a:pt x="232889" y="7329"/>
                </a:moveTo>
                <a:cubicBezTo>
                  <a:pt x="190556" y="4910"/>
                  <a:pt x="132537" y="-17055"/>
                  <a:pt x="7918" y="29100"/>
                </a:cubicBezTo>
                <a:cubicBezTo>
                  <a:pt x="-5881" y="34211"/>
                  <a:pt x="3080" y="58129"/>
                  <a:pt x="661" y="72643"/>
                </a:cubicBezTo>
                <a:cubicBezTo>
                  <a:pt x="3080" y="113767"/>
                  <a:pt x="860" y="155429"/>
                  <a:pt x="7918" y="196015"/>
                </a:cubicBezTo>
                <a:cubicBezTo>
                  <a:pt x="10698" y="212002"/>
                  <a:pt x="23098" y="224729"/>
                  <a:pt x="29689" y="239558"/>
                </a:cubicBezTo>
                <a:cubicBezTo>
                  <a:pt x="32796" y="246548"/>
                  <a:pt x="33151" y="254687"/>
                  <a:pt x="36946" y="261329"/>
                </a:cubicBezTo>
                <a:cubicBezTo>
                  <a:pt x="42947" y="271831"/>
                  <a:pt x="51688" y="280516"/>
                  <a:pt x="58718" y="290358"/>
                </a:cubicBezTo>
                <a:cubicBezTo>
                  <a:pt x="63787" y="297455"/>
                  <a:pt x="67438" y="305610"/>
                  <a:pt x="73232" y="312129"/>
                </a:cubicBezTo>
                <a:cubicBezTo>
                  <a:pt x="88618" y="329438"/>
                  <a:pt x="114281" y="358054"/>
                  <a:pt x="138546" y="370186"/>
                </a:cubicBezTo>
                <a:cubicBezTo>
                  <a:pt x="145388" y="373607"/>
                  <a:pt x="153287" y="374430"/>
                  <a:pt x="160318" y="377443"/>
                </a:cubicBezTo>
                <a:cubicBezTo>
                  <a:pt x="223092" y="404347"/>
                  <a:pt x="160058" y="382196"/>
                  <a:pt x="211118" y="399215"/>
                </a:cubicBezTo>
                <a:cubicBezTo>
                  <a:pt x="257080" y="396796"/>
                  <a:pt x="307837" y="412541"/>
                  <a:pt x="349004" y="391958"/>
                </a:cubicBezTo>
                <a:cubicBezTo>
                  <a:pt x="368597" y="382161"/>
                  <a:pt x="352930" y="348294"/>
                  <a:pt x="356261" y="326643"/>
                </a:cubicBezTo>
                <a:cubicBezTo>
                  <a:pt x="357778" y="316785"/>
                  <a:pt x="361275" y="307333"/>
                  <a:pt x="363518" y="297615"/>
                </a:cubicBezTo>
                <a:cubicBezTo>
                  <a:pt x="368533" y="275883"/>
                  <a:pt x="373194" y="254072"/>
                  <a:pt x="378032" y="232300"/>
                </a:cubicBezTo>
                <a:cubicBezTo>
                  <a:pt x="368356" y="191176"/>
                  <a:pt x="364694" y="148154"/>
                  <a:pt x="349004" y="108929"/>
                </a:cubicBezTo>
                <a:cubicBezTo>
                  <a:pt x="344512" y="97699"/>
                  <a:pt x="330039" y="93867"/>
                  <a:pt x="319975" y="87158"/>
                </a:cubicBezTo>
                <a:cubicBezTo>
                  <a:pt x="288438" y="66133"/>
                  <a:pt x="283805" y="70974"/>
                  <a:pt x="261918" y="43615"/>
                </a:cubicBezTo>
                <a:cubicBezTo>
                  <a:pt x="258539" y="39391"/>
                  <a:pt x="275222" y="9748"/>
                  <a:pt x="232889" y="732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47AD2-9686-443E-898D-610380D51065}"/>
              </a:ext>
            </a:extLst>
          </p:cNvPr>
          <p:cNvSpPr txBox="1"/>
          <p:nvPr/>
        </p:nvSpPr>
        <p:spPr>
          <a:xfrm>
            <a:off x="839256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EA231C-E456-4450-A26F-2C5404E374B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0BC4E-8CF6-4BA7-8110-B685AFC4C18C}"/>
              </a:ext>
            </a:extLst>
          </p:cNvPr>
          <p:cNvSpPr txBox="1"/>
          <p:nvPr/>
        </p:nvSpPr>
        <p:spPr>
          <a:xfrm>
            <a:off x="142595" y="6164706"/>
            <a:ext cx="189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*note: diagram is NOT in anatomical position*</a:t>
            </a:r>
          </a:p>
        </p:txBody>
      </p:sp>
    </p:spTree>
    <p:extLst>
      <p:ext uri="{BB962C8B-B14F-4D97-AF65-F5344CB8AC3E}">
        <p14:creationId xmlns:p14="http://schemas.microsoft.com/office/powerpoint/2010/main" val="32009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  <p:bldP spid="17" grpId="0" animBg="1"/>
      <p:bldP spid="19" grpId="0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4273E8-9AC0-4F0C-99EF-3BE1C20F134F}"/>
              </a:ext>
            </a:extLst>
          </p:cNvPr>
          <p:cNvSpPr txBox="1"/>
          <p:nvPr/>
        </p:nvSpPr>
        <p:spPr>
          <a:xfrm>
            <a:off x="840523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A76E56-053F-4322-AF25-90ED6137114C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D14093F-B67C-4FA6-AAB0-B9F296A2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4" y="2646610"/>
            <a:ext cx="4303514" cy="414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51F19-084E-46B9-A4D6-027EF267D360}"/>
              </a:ext>
            </a:extLst>
          </p:cNvPr>
          <p:cNvSpPr txBox="1"/>
          <p:nvPr/>
        </p:nvSpPr>
        <p:spPr>
          <a:xfrm>
            <a:off x="5738315" y="5553498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9E94F-D71E-4881-BA45-B9CFA80A52F1}"/>
              </a:ext>
            </a:extLst>
          </p:cNvPr>
          <p:cNvSpPr txBox="1"/>
          <p:nvPr/>
        </p:nvSpPr>
        <p:spPr>
          <a:xfrm>
            <a:off x="5393849" y="4906287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2EE1E-FAA7-4185-A38F-C82C8EAFAF5A}"/>
              </a:ext>
            </a:extLst>
          </p:cNvPr>
          <p:cNvSpPr txBox="1"/>
          <p:nvPr/>
        </p:nvSpPr>
        <p:spPr>
          <a:xfrm>
            <a:off x="4956935" y="4719667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CE114-649D-4F77-8568-CAA80015623F}"/>
              </a:ext>
            </a:extLst>
          </p:cNvPr>
          <p:cNvSpPr txBox="1"/>
          <p:nvPr/>
        </p:nvSpPr>
        <p:spPr>
          <a:xfrm>
            <a:off x="4560596" y="4906287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8064E-5EBD-463D-8B7E-A2A9E03FB498}"/>
              </a:ext>
            </a:extLst>
          </p:cNvPr>
          <p:cNvSpPr txBox="1"/>
          <p:nvPr/>
        </p:nvSpPr>
        <p:spPr>
          <a:xfrm>
            <a:off x="4212039" y="5153388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1038B-E278-47C5-9727-61F553735F79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Metacarpals and Phalanges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5893A-54CD-43E3-9241-AFDD3D785105}"/>
              </a:ext>
            </a:extLst>
          </p:cNvPr>
          <p:cNvSpPr txBox="1"/>
          <p:nvPr/>
        </p:nvSpPr>
        <p:spPr>
          <a:xfrm>
            <a:off x="142595" y="694528"/>
            <a:ext cx="837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DC16D"/>
                </a:solidFill>
                <a:latin typeface="Agency FB" panose="020B0503020202020204" pitchFamily="34" charset="0"/>
              </a:rPr>
              <a:t>metacarpals: </a:t>
            </a:r>
            <a:r>
              <a:rPr lang="en-US" sz="2000" dirty="0">
                <a:latin typeface="Agency FB" panose="020B0503020202020204" pitchFamily="34" charset="0"/>
              </a:rPr>
              <a:t>5 bones of the intermediate region of the hand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numbered 1-5, starting with the thumb, from lateral to medial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CD383-4A87-44F9-B546-5B94F6FFCBAA}"/>
              </a:ext>
            </a:extLst>
          </p:cNvPr>
          <p:cNvSpPr txBox="1"/>
          <p:nvPr/>
        </p:nvSpPr>
        <p:spPr>
          <a:xfrm>
            <a:off x="142594" y="1403784"/>
            <a:ext cx="8372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phalanges:</a:t>
            </a:r>
            <a:r>
              <a:rPr lang="en-US" sz="2000" dirty="0">
                <a:latin typeface="Agency FB" panose="020B0503020202020204" pitchFamily="34" charset="0"/>
              </a:rPr>
              <a:t> bones of the digits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most digits have 3 phalanges: </a:t>
            </a:r>
            <a:r>
              <a:rPr lang="en-US" sz="2000" b="1" dirty="0">
                <a:solidFill>
                  <a:srgbClr val="A1D161"/>
                </a:solidFill>
                <a:latin typeface="Agency FB" panose="020B0503020202020204" pitchFamily="34" charset="0"/>
              </a:rPr>
              <a:t>proximal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b="1" dirty="0">
                <a:solidFill>
                  <a:srgbClr val="82B9DE"/>
                </a:solidFill>
                <a:latin typeface="Agency FB" panose="020B0503020202020204" pitchFamily="34" charset="0"/>
              </a:rPr>
              <a:t>intermediate/middle</a:t>
            </a:r>
            <a:r>
              <a:rPr lang="en-US" sz="2000" dirty="0">
                <a:latin typeface="Agency FB" panose="020B0503020202020204" pitchFamily="34" charset="0"/>
              </a:rPr>
              <a:t>, and </a:t>
            </a:r>
            <a:r>
              <a:rPr lang="en-US" sz="2000" b="1" dirty="0">
                <a:solidFill>
                  <a:srgbClr val="F79C71"/>
                </a:solidFill>
                <a:latin typeface="Agency FB" panose="020B0503020202020204" pitchFamily="34" charset="0"/>
              </a:rPr>
              <a:t>distal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thumb is missing the </a:t>
            </a:r>
            <a:r>
              <a:rPr lang="en-US" sz="2000" dirty="0">
                <a:solidFill>
                  <a:srgbClr val="82B9DE"/>
                </a:solidFill>
                <a:latin typeface="Agency FB" panose="020B0503020202020204" pitchFamily="34" charset="0"/>
              </a:rPr>
              <a:t>middle</a:t>
            </a:r>
            <a:r>
              <a:rPr lang="en-US" sz="2000" dirty="0">
                <a:latin typeface="Agency FB" panose="020B0503020202020204" pitchFamily="34" charset="0"/>
              </a:rPr>
              <a:t> phalange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67F23-BE9C-4451-873B-22AA20F32207}"/>
              </a:ext>
            </a:extLst>
          </p:cNvPr>
          <p:cNvSpPr txBox="1"/>
          <p:nvPr/>
        </p:nvSpPr>
        <p:spPr>
          <a:xfrm>
            <a:off x="142595" y="6164706"/>
            <a:ext cx="189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*note: diagram is NOT in anatomical position*</a:t>
            </a:r>
          </a:p>
        </p:txBody>
      </p:sp>
    </p:spTree>
    <p:extLst>
      <p:ext uri="{BB962C8B-B14F-4D97-AF65-F5344CB8AC3E}">
        <p14:creationId xmlns:p14="http://schemas.microsoft.com/office/powerpoint/2010/main" val="20906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5B07B-AD66-4DF4-8C4C-D9439FE07AC9}"/>
              </a:ext>
            </a:extLst>
          </p:cNvPr>
          <p:cNvSpPr txBox="1"/>
          <p:nvPr/>
        </p:nvSpPr>
        <p:spPr>
          <a:xfrm>
            <a:off x="8394673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FDBEA0-19EC-4EB1-BE96-E7F96D20925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8699F885-5948-4405-9C5D-193A3FF6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12" y="1853242"/>
            <a:ext cx="4783952" cy="463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103A0-DBFB-4F94-816E-BF92E4E4E194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Pelvic Girdle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1E60A-C25D-4B66-8B2A-A03543643F76}"/>
              </a:ext>
            </a:extLst>
          </p:cNvPr>
          <p:cNvSpPr txBox="1"/>
          <p:nvPr/>
        </p:nvSpPr>
        <p:spPr>
          <a:xfrm>
            <a:off x="142595" y="674061"/>
            <a:ext cx="869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pelvic girdle: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consists of 2 hip bones and the sacrum (part of the vertebral column), joined by: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pubic symphysis: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cartilaginous joint where the 2 hip bones join anteriorly</a:t>
            </a:r>
            <a:endParaRPr lang="en-US" sz="2000" b="1" dirty="0">
              <a:solidFill>
                <a:srgbClr val="75D4FF"/>
              </a:solidFill>
              <a:latin typeface="Agency FB" panose="020B0503020202020204" pitchFamily="34" charset="0"/>
            </a:endParaRPr>
          </a:p>
          <a:p>
            <a:r>
              <a:rPr lang="en-US" sz="2000" dirty="0">
                <a:latin typeface="Agency FB" panose="020B0503020202020204" pitchFamily="34" charset="0"/>
              </a:rPr>
              <a:t>       </a:t>
            </a: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sacroiliac joint:</a:t>
            </a: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synovial joint where 2 hip bones meet the sacrum posteriorly </a:t>
            </a:r>
            <a:endParaRPr lang="en-US" sz="2400" dirty="0">
              <a:solidFill>
                <a:srgbClr val="83AFD4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460B54-DF2D-402E-94AA-74B46E03749A}"/>
              </a:ext>
            </a:extLst>
          </p:cNvPr>
          <p:cNvSpPr/>
          <p:nvPr/>
        </p:nvSpPr>
        <p:spPr>
          <a:xfrm>
            <a:off x="1872343" y="6059714"/>
            <a:ext cx="1596571" cy="428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9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61BB1F-C75A-4C35-884E-7E6116923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1" y="1600949"/>
            <a:ext cx="3939704" cy="3892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4A075-DA3F-4142-A037-5EEE9956DBA7}"/>
              </a:ext>
            </a:extLst>
          </p:cNvPr>
          <p:cNvSpPr txBox="1"/>
          <p:nvPr/>
        </p:nvSpPr>
        <p:spPr>
          <a:xfrm>
            <a:off x="4542579" y="2459504"/>
            <a:ext cx="4172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D6251"/>
                </a:solidFill>
                <a:latin typeface="Agency FB" panose="020B0503020202020204" pitchFamily="34" charset="0"/>
              </a:rPr>
              <a:t>ileum: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largest and most superior of the 3 components of the hip 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BD5641"/>
                </a:solidFill>
                <a:latin typeface="Agency FB" panose="020B0503020202020204" pitchFamily="34" charset="0"/>
              </a:rPr>
              <a:t>ischium</a:t>
            </a:r>
            <a:r>
              <a:rPr lang="en-US" sz="2000" dirty="0">
                <a:solidFill>
                  <a:srgbClr val="BD5641"/>
                </a:solidFill>
                <a:latin typeface="Agency FB" panose="020B0503020202020204" pitchFamily="34" charset="0"/>
              </a:rPr>
              <a:t>: </a:t>
            </a:r>
            <a:r>
              <a:rPr lang="en-US" sz="2000" dirty="0">
                <a:latin typeface="Agency FB" panose="020B0503020202020204" pitchFamily="34" charset="0"/>
              </a:rPr>
              <a:t>inferior and lateral portion of the hip bone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6649A"/>
                </a:solidFill>
                <a:latin typeface="Agency FB" panose="020B0503020202020204" pitchFamily="34" charset="0"/>
              </a:rPr>
              <a:t>pubis</a:t>
            </a:r>
            <a:r>
              <a:rPr lang="en-US" sz="2000" dirty="0">
                <a:solidFill>
                  <a:srgbClr val="76649A"/>
                </a:solidFill>
                <a:latin typeface="Agency FB" panose="020B0503020202020204" pitchFamily="34" charset="0"/>
              </a:rPr>
              <a:t>: </a:t>
            </a:r>
            <a:r>
              <a:rPr lang="en-US" sz="2000" dirty="0">
                <a:latin typeface="Agency FB" panose="020B0503020202020204" pitchFamily="34" charset="0"/>
              </a:rPr>
              <a:t>inferior and medial portion of the hip bone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23904-2595-46DB-981E-66ECE3B61C72}"/>
              </a:ext>
            </a:extLst>
          </p:cNvPr>
          <p:cNvSpPr txBox="1"/>
          <p:nvPr/>
        </p:nvSpPr>
        <p:spPr>
          <a:xfrm>
            <a:off x="840950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5C3DEA-7CB9-4118-A2A1-B07A75297FF3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5E8B7-9AF7-4B55-9C2E-9F4F2A0C64D6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Pelvic Girdle – Hip Bones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093AE-991B-4E16-8900-0B96259D707A}"/>
              </a:ext>
            </a:extLst>
          </p:cNvPr>
          <p:cNvSpPr txBox="1"/>
          <p:nvPr/>
        </p:nvSpPr>
        <p:spPr>
          <a:xfrm>
            <a:off x="142595" y="674061"/>
            <a:ext cx="837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hip bone:</a:t>
            </a:r>
            <a:r>
              <a:rPr lang="en-US" sz="2000" dirty="0">
                <a:latin typeface="Agency FB" panose="020B0503020202020204" pitchFamily="34" charset="0"/>
              </a:rPr>
              <a:t> consists of the </a:t>
            </a:r>
            <a:r>
              <a:rPr lang="en-US" sz="2000" b="1" dirty="0">
                <a:solidFill>
                  <a:srgbClr val="937559"/>
                </a:solidFill>
                <a:latin typeface="Agency FB" panose="020B0503020202020204" pitchFamily="34" charset="0"/>
              </a:rPr>
              <a:t>ilium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b="1" dirty="0">
                <a:solidFill>
                  <a:srgbClr val="BD5641"/>
                </a:solidFill>
                <a:latin typeface="Agency FB" panose="020B0503020202020204" pitchFamily="34" charset="0"/>
              </a:rPr>
              <a:t>ischium</a:t>
            </a:r>
            <a:r>
              <a:rPr lang="en-US" sz="2000" dirty="0">
                <a:latin typeface="Agency FB" panose="020B0503020202020204" pitchFamily="34" charset="0"/>
              </a:rPr>
              <a:t>, and </a:t>
            </a:r>
            <a:r>
              <a:rPr lang="en-US" sz="2000" b="1" dirty="0">
                <a:solidFill>
                  <a:srgbClr val="76649A"/>
                </a:solidFill>
                <a:latin typeface="Agency FB" panose="020B0503020202020204" pitchFamily="34" charset="0"/>
              </a:rPr>
              <a:t>pubis </a:t>
            </a:r>
            <a:r>
              <a:rPr lang="en-US" sz="2000" dirty="0">
                <a:latin typeface="Agency FB" panose="020B0503020202020204" pitchFamily="34" charset="0"/>
              </a:rPr>
              <a:t>(fused by age 15-17 </a:t>
            </a:r>
            <a:r>
              <a:rPr lang="en-US" sz="2000" dirty="0" err="1">
                <a:latin typeface="Agency FB" panose="020B0503020202020204" pitchFamily="34" charset="0"/>
              </a:rPr>
              <a:t>yrs</a:t>
            </a:r>
            <a:r>
              <a:rPr lang="en-US" sz="2000" dirty="0">
                <a:latin typeface="Agency FB" panose="020B0503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776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FF9B9-8994-4ED2-8642-5B064ABBD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5" y="1551844"/>
            <a:ext cx="4934760" cy="3966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C23904-2595-46DB-981E-66ECE3B61C72}"/>
              </a:ext>
            </a:extLst>
          </p:cNvPr>
          <p:cNvSpPr txBox="1"/>
          <p:nvPr/>
        </p:nvSpPr>
        <p:spPr>
          <a:xfrm>
            <a:off x="8409071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5C3DEA-7CB9-4118-A2A1-B07A75297FF3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09B39-279A-483D-BBDC-6E6800D5FD40}"/>
              </a:ext>
            </a:extLst>
          </p:cNvPr>
          <p:cNvSpPr/>
          <p:nvPr/>
        </p:nvSpPr>
        <p:spPr>
          <a:xfrm>
            <a:off x="4409161" y="1706053"/>
            <a:ext cx="607513" cy="183417"/>
          </a:xfrm>
          <a:prstGeom prst="rect">
            <a:avLst/>
          </a:prstGeom>
          <a:noFill/>
          <a:ln w="25400">
            <a:solidFill>
              <a:srgbClr val="82B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344B0C-9C5E-4E94-87EE-D8CEEB6FFCC6}"/>
              </a:ext>
            </a:extLst>
          </p:cNvPr>
          <p:cNvSpPr/>
          <p:nvPr/>
        </p:nvSpPr>
        <p:spPr>
          <a:xfrm>
            <a:off x="4409160" y="3495612"/>
            <a:ext cx="751563" cy="183417"/>
          </a:xfrm>
          <a:prstGeom prst="rect">
            <a:avLst/>
          </a:prstGeom>
          <a:noFill/>
          <a:ln w="25400">
            <a:solidFill>
              <a:srgbClr val="82B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DBD70B-40C8-4A16-8DD2-E35CD53B67EC}"/>
              </a:ext>
            </a:extLst>
          </p:cNvPr>
          <p:cNvSpPr/>
          <p:nvPr/>
        </p:nvSpPr>
        <p:spPr>
          <a:xfrm>
            <a:off x="4409159" y="4536932"/>
            <a:ext cx="607513" cy="310641"/>
          </a:xfrm>
          <a:prstGeom prst="rect">
            <a:avLst/>
          </a:prstGeom>
          <a:noFill/>
          <a:ln w="25400">
            <a:solidFill>
              <a:srgbClr val="82B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CF3CFE-D627-42E4-AEC1-2AD446BE1286}"/>
              </a:ext>
            </a:extLst>
          </p:cNvPr>
          <p:cNvCxnSpPr>
            <a:cxnSpLocks/>
          </p:cNvCxnSpPr>
          <p:nvPr/>
        </p:nvCxnSpPr>
        <p:spPr>
          <a:xfrm>
            <a:off x="5016672" y="1797485"/>
            <a:ext cx="620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486DD9-BFCF-4CD9-A28D-557FF8C6360A}"/>
              </a:ext>
            </a:extLst>
          </p:cNvPr>
          <p:cNvCxnSpPr>
            <a:cxnSpLocks/>
          </p:cNvCxnSpPr>
          <p:nvPr/>
        </p:nvCxnSpPr>
        <p:spPr>
          <a:xfrm>
            <a:off x="5160723" y="3603321"/>
            <a:ext cx="620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71218C-F821-437D-A833-E48CE05B5D34}"/>
              </a:ext>
            </a:extLst>
          </p:cNvPr>
          <p:cNvCxnSpPr>
            <a:cxnSpLocks/>
          </p:cNvCxnSpPr>
          <p:nvPr/>
        </p:nvCxnSpPr>
        <p:spPr>
          <a:xfrm>
            <a:off x="5016672" y="4713962"/>
            <a:ext cx="620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EF8B6-5DC7-46E2-834E-FE991D09CE22}"/>
              </a:ext>
            </a:extLst>
          </p:cNvPr>
          <p:cNvSpPr txBox="1"/>
          <p:nvPr/>
        </p:nvSpPr>
        <p:spPr>
          <a:xfrm>
            <a:off x="5580342" y="1598049"/>
            <a:ext cx="23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superior border of the ilium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2C14EB-794B-4EFB-A59A-020C291F8E87}"/>
              </a:ext>
            </a:extLst>
          </p:cNvPr>
          <p:cNvSpPr txBox="1"/>
          <p:nvPr/>
        </p:nvSpPr>
        <p:spPr>
          <a:xfrm>
            <a:off x="5470741" y="3402654"/>
            <a:ext cx="30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articulates with head of femur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321F3-3981-4415-836D-40F84962FE20}"/>
              </a:ext>
            </a:extLst>
          </p:cNvPr>
          <p:cNvSpPr txBox="1"/>
          <p:nvPr/>
        </p:nvSpPr>
        <p:spPr>
          <a:xfrm>
            <a:off x="5470741" y="4536932"/>
            <a:ext cx="303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accommodates nerves and blood vessels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F977F-1CC8-459A-8836-F637AA226D1E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Pelvic Girdle – Hip Bones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5B1D7-07C9-4AD8-A93B-94BE0567763E}"/>
              </a:ext>
            </a:extLst>
          </p:cNvPr>
          <p:cNvSpPr txBox="1"/>
          <p:nvPr/>
        </p:nvSpPr>
        <p:spPr>
          <a:xfrm>
            <a:off x="142595" y="674061"/>
            <a:ext cx="837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hip bone:</a:t>
            </a:r>
            <a:r>
              <a:rPr lang="en-US" sz="2000" dirty="0">
                <a:latin typeface="Agency FB" panose="020B0503020202020204" pitchFamily="34" charset="0"/>
              </a:rPr>
              <a:t> consists of the </a:t>
            </a:r>
            <a:r>
              <a:rPr lang="en-US" sz="2000" b="1" dirty="0">
                <a:solidFill>
                  <a:srgbClr val="937559"/>
                </a:solidFill>
                <a:latin typeface="Agency FB" panose="020B0503020202020204" pitchFamily="34" charset="0"/>
              </a:rPr>
              <a:t>ilium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b="1" dirty="0">
                <a:solidFill>
                  <a:srgbClr val="BD5641"/>
                </a:solidFill>
                <a:latin typeface="Agency FB" panose="020B0503020202020204" pitchFamily="34" charset="0"/>
              </a:rPr>
              <a:t>ischium</a:t>
            </a:r>
            <a:r>
              <a:rPr lang="en-US" sz="2000" dirty="0">
                <a:latin typeface="Agency FB" panose="020B0503020202020204" pitchFamily="34" charset="0"/>
              </a:rPr>
              <a:t>, and </a:t>
            </a:r>
            <a:r>
              <a:rPr lang="en-US" sz="2000" b="1" dirty="0">
                <a:solidFill>
                  <a:srgbClr val="76649A"/>
                </a:solidFill>
                <a:latin typeface="Agency FB" panose="020B0503020202020204" pitchFamily="34" charset="0"/>
              </a:rPr>
              <a:t>pubis </a:t>
            </a:r>
            <a:r>
              <a:rPr lang="en-US" sz="2000" dirty="0">
                <a:latin typeface="Agency FB" panose="020B0503020202020204" pitchFamily="34" charset="0"/>
              </a:rPr>
              <a:t>(fused by age 15-17 </a:t>
            </a:r>
            <a:r>
              <a:rPr lang="en-US" sz="2000" dirty="0" err="1">
                <a:latin typeface="Agency FB" panose="020B0503020202020204" pitchFamily="34" charset="0"/>
              </a:rPr>
              <a:t>yrs</a:t>
            </a:r>
            <a:r>
              <a:rPr lang="en-US" sz="2000" dirty="0">
                <a:latin typeface="Agency FB" panose="020B0503020202020204" pitchFamily="34" charset="0"/>
              </a:rPr>
              <a:t>)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00B5BA-F750-457C-9ADC-30E6318EDD72}"/>
              </a:ext>
            </a:extLst>
          </p:cNvPr>
          <p:cNvSpPr/>
          <p:nvPr/>
        </p:nvSpPr>
        <p:spPr>
          <a:xfrm>
            <a:off x="2820544" y="3402654"/>
            <a:ext cx="751563" cy="845457"/>
          </a:xfrm>
          <a:prstGeom prst="ellipse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CD9E9-823C-4AE4-A1A7-1D65D5A01696}"/>
              </a:ext>
            </a:extLst>
          </p:cNvPr>
          <p:cNvCxnSpPr>
            <a:cxnSpLocks/>
          </p:cNvCxnSpPr>
          <p:nvPr/>
        </p:nvCxnSpPr>
        <p:spPr>
          <a:xfrm flipH="1">
            <a:off x="2773680" y="1807161"/>
            <a:ext cx="16238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6C33C5-14B4-4366-A5AB-F751E8303A07}"/>
              </a:ext>
            </a:extLst>
          </p:cNvPr>
          <p:cNvCxnSpPr>
            <a:cxnSpLocks/>
          </p:cNvCxnSpPr>
          <p:nvPr/>
        </p:nvCxnSpPr>
        <p:spPr>
          <a:xfrm flipH="1">
            <a:off x="3039291" y="3590391"/>
            <a:ext cx="1356806" cy="181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F874AD-A736-407C-A200-D7B5F167E64B}"/>
              </a:ext>
            </a:extLst>
          </p:cNvPr>
          <p:cNvCxnSpPr>
            <a:cxnSpLocks/>
          </p:cNvCxnSpPr>
          <p:nvPr/>
        </p:nvCxnSpPr>
        <p:spPr>
          <a:xfrm flipH="1">
            <a:off x="3165566" y="4634986"/>
            <a:ext cx="12356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4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/>
      <p:bldP spid="20" grpId="0"/>
      <p:bldP spid="21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918A6-D735-4B3E-946E-7D3A450766F5}"/>
              </a:ext>
            </a:extLst>
          </p:cNvPr>
          <p:cNvSpPr txBox="1"/>
          <p:nvPr/>
        </p:nvSpPr>
        <p:spPr>
          <a:xfrm>
            <a:off x="8403068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8E2A9-1099-4E18-B5F1-C60AB50C0AD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41D4E-E490-4D05-BD0B-75F64F57DE5C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379FA-6D27-458C-84D4-B46A2B7C66D9}"/>
              </a:ext>
            </a:extLst>
          </p:cNvPr>
          <p:cNvSpPr txBox="1"/>
          <p:nvPr/>
        </p:nvSpPr>
        <p:spPr>
          <a:xfrm>
            <a:off x="142595" y="665605"/>
            <a:ext cx="459125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lower limb: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consists of 30 bones in 4 locations: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[1] the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femur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[2] the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patella</a:t>
            </a:r>
            <a:r>
              <a:rPr lang="en-US" sz="2000" dirty="0">
                <a:latin typeface="Agency FB" panose="020B0503020202020204" pitchFamily="34" charset="0"/>
              </a:rPr>
              <a:t> (kneecap)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[3] the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tibia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and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fibula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[4] the 7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tarsals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in the tarsus (ankle)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      5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metatarsals</a:t>
            </a:r>
            <a:br>
              <a:rPr lang="en-US" sz="2000" dirty="0">
                <a:solidFill>
                  <a:srgbClr val="83AFD4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      14 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phalanges </a:t>
            </a:r>
            <a:b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</a:b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  </a:t>
            </a:r>
            <a:endParaRPr lang="en-US" sz="2400" dirty="0">
              <a:solidFill>
                <a:srgbClr val="73A5CF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3AFD4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3D34F-20B7-40D3-A695-0C7E35CC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47" y="116776"/>
            <a:ext cx="1675591" cy="660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AA67C-0D9F-4411-8F59-315F146D49BE}"/>
              </a:ext>
            </a:extLst>
          </p:cNvPr>
          <p:cNvSpPr txBox="1"/>
          <p:nvPr/>
        </p:nvSpPr>
        <p:spPr>
          <a:xfrm>
            <a:off x="5506118" y="2193364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femur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DFDEF1-8601-4DB8-A0D6-6A4A2C5295E0}"/>
              </a:ext>
            </a:extLst>
          </p:cNvPr>
          <p:cNvSpPr/>
          <p:nvPr/>
        </p:nvSpPr>
        <p:spPr>
          <a:xfrm>
            <a:off x="6413679" y="1127118"/>
            <a:ext cx="701899" cy="23501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A9C15-727D-418C-AA8A-1D17E9FB0FAE}"/>
              </a:ext>
            </a:extLst>
          </p:cNvPr>
          <p:cNvCxnSpPr>
            <a:cxnSpLocks/>
          </p:cNvCxnSpPr>
          <p:nvPr/>
        </p:nvCxnSpPr>
        <p:spPr>
          <a:xfrm>
            <a:off x="6149663" y="2432055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B2462-6DD4-4CFF-9957-A7571E8B00FC}"/>
              </a:ext>
            </a:extLst>
          </p:cNvPr>
          <p:cNvSpPr/>
          <p:nvPr/>
        </p:nvSpPr>
        <p:spPr>
          <a:xfrm>
            <a:off x="6722063" y="3477296"/>
            <a:ext cx="393515" cy="2596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C20AD7-07CF-425E-BC06-FFCE817ED48D}"/>
              </a:ext>
            </a:extLst>
          </p:cNvPr>
          <p:cNvCxnSpPr>
            <a:cxnSpLocks/>
          </p:cNvCxnSpPr>
          <p:nvPr/>
        </p:nvCxnSpPr>
        <p:spPr>
          <a:xfrm>
            <a:off x="6074513" y="3630357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0781E1-96CA-4896-91F0-F3A05A0AB7BD}"/>
              </a:ext>
            </a:extLst>
          </p:cNvPr>
          <p:cNvSpPr txBox="1"/>
          <p:nvPr/>
        </p:nvSpPr>
        <p:spPr>
          <a:xfrm>
            <a:off x="5350620" y="3407086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patella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D15B6B-CAE1-4EB6-8259-5D7BBB9763F0}"/>
              </a:ext>
            </a:extLst>
          </p:cNvPr>
          <p:cNvSpPr/>
          <p:nvPr/>
        </p:nvSpPr>
        <p:spPr>
          <a:xfrm>
            <a:off x="6639059" y="3736987"/>
            <a:ext cx="519153" cy="19938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31F9B5-2E6F-4A73-B5E1-1002B3E46F74}"/>
              </a:ext>
            </a:extLst>
          </p:cNvPr>
          <p:cNvCxnSpPr>
            <a:cxnSpLocks/>
          </p:cNvCxnSpPr>
          <p:nvPr/>
        </p:nvCxnSpPr>
        <p:spPr>
          <a:xfrm>
            <a:off x="6130346" y="4658521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B612B2-C660-4514-BCCE-F53EF811FE8D}"/>
              </a:ext>
            </a:extLst>
          </p:cNvPr>
          <p:cNvSpPr txBox="1"/>
          <p:nvPr/>
        </p:nvSpPr>
        <p:spPr>
          <a:xfrm>
            <a:off x="5513577" y="4420753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fibula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9D1328-159F-4910-8339-6BF82302E95A}"/>
              </a:ext>
            </a:extLst>
          </p:cNvPr>
          <p:cNvCxnSpPr>
            <a:cxnSpLocks/>
          </p:cNvCxnSpPr>
          <p:nvPr/>
        </p:nvCxnSpPr>
        <p:spPr>
          <a:xfrm flipH="1" flipV="1">
            <a:off x="6991260" y="4668385"/>
            <a:ext cx="548357" cy="994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074DD1-B7F8-45B4-B617-9FD463295F91}"/>
              </a:ext>
            </a:extLst>
          </p:cNvPr>
          <p:cNvSpPr txBox="1"/>
          <p:nvPr/>
        </p:nvSpPr>
        <p:spPr>
          <a:xfrm>
            <a:off x="7557669" y="4458466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tibia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943751-3C25-45C6-AAE5-7DFAB5A996B7}"/>
              </a:ext>
            </a:extLst>
          </p:cNvPr>
          <p:cNvSpPr/>
          <p:nvPr/>
        </p:nvSpPr>
        <p:spPr>
          <a:xfrm>
            <a:off x="6639058" y="5745130"/>
            <a:ext cx="519153" cy="3420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C04C34-A4B0-4AD3-8BD8-11CF185412F2}"/>
              </a:ext>
            </a:extLst>
          </p:cNvPr>
          <p:cNvCxnSpPr>
            <a:cxnSpLocks/>
          </p:cNvCxnSpPr>
          <p:nvPr/>
        </p:nvCxnSpPr>
        <p:spPr>
          <a:xfrm>
            <a:off x="6130091" y="5742397"/>
            <a:ext cx="496023" cy="168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5BB9E3-0E12-463B-9D7E-E188C656A7A9}"/>
              </a:ext>
            </a:extLst>
          </p:cNvPr>
          <p:cNvSpPr txBox="1"/>
          <p:nvPr/>
        </p:nvSpPr>
        <p:spPr>
          <a:xfrm>
            <a:off x="5426510" y="5426439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tarsals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89D9BC-AF2F-48ED-90F4-B6EE7A4444A9}"/>
              </a:ext>
            </a:extLst>
          </p:cNvPr>
          <p:cNvSpPr/>
          <p:nvPr/>
        </p:nvSpPr>
        <p:spPr>
          <a:xfrm>
            <a:off x="6475084" y="6087162"/>
            <a:ext cx="625764" cy="221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749CD3-01A4-4AC4-B4CA-088C4A1352FE}"/>
              </a:ext>
            </a:extLst>
          </p:cNvPr>
          <p:cNvSpPr/>
          <p:nvPr/>
        </p:nvSpPr>
        <p:spPr>
          <a:xfrm>
            <a:off x="6326175" y="6308246"/>
            <a:ext cx="727767" cy="3441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9015-B931-4640-A414-80A7056F53EE}"/>
              </a:ext>
            </a:extLst>
          </p:cNvPr>
          <p:cNvCxnSpPr>
            <a:cxnSpLocks/>
          </p:cNvCxnSpPr>
          <p:nvPr/>
        </p:nvCxnSpPr>
        <p:spPr>
          <a:xfrm>
            <a:off x="5947205" y="6011839"/>
            <a:ext cx="496023" cy="16830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EE57F6-E0B8-4088-B393-2028A1BE9687}"/>
              </a:ext>
            </a:extLst>
          </p:cNvPr>
          <p:cNvSpPr txBox="1"/>
          <p:nvPr/>
        </p:nvSpPr>
        <p:spPr>
          <a:xfrm>
            <a:off x="4765513" y="5761215"/>
            <a:ext cx="138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metatarsals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5D71E5-7F64-4B3B-81B7-53DA61E9E8FB}"/>
              </a:ext>
            </a:extLst>
          </p:cNvPr>
          <p:cNvCxnSpPr>
            <a:cxnSpLocks/>
          </p:cNvCxnSpPr>
          <p:nvPr/>
        </p:nvCxnSpPr>
        <p:spPr>
          <a:xfrm>
            <a:off x="5587379" y="6440106"/>
            <a:ext cx="717479" cy="539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400814-6AE2-4465-96B9-B7E8BD4C5B6A}"/>
              </a:ext>
            </a:extLst>
          </p:cNvPr>
          <p:cNvSpPr txBox="1"/>
          <p:nvPr/>
        </p:nvSpPr>
        <p:spPr>
          <a:xfrm>
            <a:off x="4602745" y="6165378"/>
            <a:ext cx="138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phalanges</a:t>
            </a:r>
          </a:p>
        </p:txBody>
      </p:sp>
    </p:spTree>
    <p:extLst>
      <p:ext uri="{BB962C8B-B14F-4D97-AF65-F5344CB8AC3E}">
        <p14:creationId xmlns:p14="http://schemas.microsoft.com/office/powerpoint/2010/main" val="37542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 animBg="1"/>
      <p:bldP spid="12" grpId="0" animBg="1"/>
      <p:bldP spid="14" grpId="0"/>
      <p:bldP spid="15" grpId="0" animBg="1"/>
      <p:bldP spid="17" grpId="0"/>
      <p:bldP spid="19" grpId="0"/>
      <p:bldP spid="20" grpId="0" animBg="1"/>
      <p:bldP spid="22" grpId="0"/>
      <p:bldP spid="24" grpId="0" animBg="1"/>
      <p:bldP spid="25" grpId="0" animBg="1"/>
      <p:bldP spid="27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2D8136-16F8-4850-89EB-FD5E4B55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63" y="1613570"/>
            <a:ext cx="5593120" cy="4876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9E0EA-CCAE-4579-AE9B-15EA96A7F730}"/>
              </a:ext>
            </a:extLst>
          </p:cNvPr>
          <p:cNvSpPr txBox="1"/>
          <p:nvPr/>
        </p:nvSpPr>
        <p:spPr>
          <a:xfrm>
            <a:off x="8397501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19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549CC-A2C0-4647-A009-3AE7EBC25E2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8F3168-EA78-427A-B328-57BB3EFD4482}"/>
              </a:ext>
            </a:extLst>
          </p:cNvPr>
          <p:cNvSpPr/>
          <p:nvPr/>
        </p:nvSpPr>
        <p:spPr>
          <a:xfrm>
            <a:off x="4250462" y="2389551"/>
            <a:ext cx="509429" cy="18454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49A998-D2CC-498B-B434-BA7FB829451E}"/>
              </a:ext>
            </a:extLst>
          </p:cNvPr>
          <p:cNvCxnSpPr>
            <a:cxnSpLocks/>
          </p:cNvCxnSpPr>
          <p:nvPr/>
        </p:nvCxnSpPr>
        <p:spPr>
          <a:xfrm flipV="1">
            <a:off x="4759891" y="1215025"/>
            <a:ext cx="1227550" cy="117452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489BFF-3171-4487-8C54-D156A4D87CE5}"/>
              </a:ext>
            </a:extLst>
          </p:cNvPr>
          <p:cNvSpPr txBox="1"/>
          <p:nvPr/>
        </p:nvSpPr>
        <p:spPr>
          <a:xfrm>
            <a:off x="5270575" y="778877"/>
            <a:ext cx="237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articulates with acetabulum of the hip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0C837F-178B-42E5-8838-B7CAEB42EBC3}"/>
              </a:ext>
            </a:extLst>
          </p:cNvPr>
          <p:cNvSpPr/>
          <p:nvPr/>
        </p:nvSpPr>
        <p:spPr>
          <a:xfrm>
            <a:off x="4269251" y="3393510"/>
            <a:ext cx="509429" cy="184548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497E6-FE5A-49D6-B3AF-7F17086B2CC1}"/>
              </a:ext>
            </a:extLst>
          </p:cNvPr>
          <p:cNvSpPr/>
          <p:nvPr/>
        </p:nvSpPr>
        <p:spPr>
          <a:xfrm>
            <a:off x="6250451" y="2511392"/>
            <a:ext cx="682706" cy="344541"/>
          </a:xfrm>
          <a:prstGeom prst="rect">
            <a:avLst/>
          </a:prstGeom>
          <a:noFill/>
          <a:ln w="31750">
            <a:solidFill>
              <a:schemeClr val="accent2"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CD8824-89C2-418E-8A63-B8E8B011B1C9}"/>
              </a:ext>
            </a:extLst>
          </p:cNvPr>
          <p:cNvCxnSpPr>
            <a:cxnSpLocks/>
          </p:cNvCxnSpPr>
          <p:nvPr/>
        </p:nvCxnSpPr>
        <p:spPr>
          <a:xfrm flipV="1">
            <a:off x="6933157" y="2325369"/>
            <a:ext cx="106471" cy="186024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6E61FA-992C-47C4-98BE-16C49E477D77}"/>
              </a:ext>
            </a:extLst>
          </p:cNvPr>
          <p:cNvSpPr txBox="1"/>
          <p:nvPr/>
        </p:nvSpPr>
        <p:spPr>
          <a:xfrm>
            <a:off x="6404428" y="1465651"/>
            <a:ext cx="237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Agency FB" panose="020B0503020202020204" pitchFamily="34" charset="0"/>
              </a:rPr>
              <a:t>projection that serves as attachment point for tendons of thigh and buttock muscles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4B96F-BE2C-4F17-9071-0DF8E3D5D7AA}"/>
              </a:ext>
            </a:extLst>
          </p:cNvPr>
          <p:cNvSpPr/>
          <p:nvPr/>
        </p:nvSpPr>
        <p:spPr>
          <a:xfrm>
            <a:off x="4073010" y="3165533"/>
            <a:ext cx="956190" cy="184548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6633AC-A488-48FA-B69B-DA4E1998AC1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630466" y="3257807"/>
            <a:ext cx="1442544" cy="171192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DCA8E3-6C8B-4F74-A54B-64FF196AC7DD}"/>
              </a:ext>
            </a:extLst>
          </p:cNvPr>
          <p:cNvSpPr txBox="1"/>
          <p:nvPr/>
        </p:nvSpPr>
        <p:spPr>
          <a:xfrm>
            <a:off x="319327" y="3013501"/>
            <a:ext cx="2379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projection that serves as attachment point for tendons of thigh and buttock muscles</a:t>
            </a:r>
            <a:b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(more visible on posterior side)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2F8B5A-421D-4B03-8468-EE8CC6274187}"/>
              </a:ext>
            </a:extLst>
          </p:cNvPr>
          <p:cNvSpPr/>
          <p:nvPr/>
        </p:nvSpPr>
        <p:spPr>
          <a:xfrm>
            <a:off x="6189909" y="2972666"/>
            <a:ext cx="649302" cy="265312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C15853-4B04-4533-8A0B-3858939A3468}"/>
              </a:ext>
            </a:extLst>
          </p:cNvPr>
          <p:cNvCxnSpPr>
            <a:cxnSpLocks/>
          </p:cNvCxnSpPr>
          <p:nvPr/>
        </p:nvCxnSpPr>
        <p:spPr>
          <a:xfrm>
            <a:off x="6864512" y="3105842"/>
            <a:ext cx="344217" cy="22650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36EF23-D416-439C-8FB1-BD5F8578F04A}"/>
              </a:ext>
            </a:extLst>
          </p:cNvPr>
          <p:cNvSpPr txBox="1"/>
          <p:nvPr/>
        </p:nvSpPr>
        <p:spPr>
          <a:xfrm>
            <a:off x="7077205" y="3219092"/>
            <a:ext cx="20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attachment points for tendons of several thigh muscles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074418-D1DB-4136-8F91-997CD57F1C48}"/>
              </a:ext>
            </a:extLst>
          </p:cNvPr>
          <p:cNvSpPr/>
          <p:nvPr/>
        </p:nvSpPr>
        <p:spPr>
          <a:xfrm>
            <a:off x="6191475" y="3684522"/>
            <a:ext cx="754207" cy="266352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4FD258-7985-403B-8CD2-0279A0282ACF}"/>
              </a:ext>
            </a:extLst>
          </p:cNvPr>
          <p:cNvCxnSpPr>
            <a:cxnSpLocks/>
          </p:cNvCxnSpPr>
          <p:nvPr/>
        </p:nvCxnSpPr>
        <p:spPr>
          <a:xfrm flipV="1">
            <a:off x="6945682" y="3578058"/>
            <a:ext cx="263047" cy="233797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9680BA-20EB-4B1D-9B6F-FFD445D0E28A}"/>
              </a:ext>
            </a:extLst>
          </p:cNvPr>
          <p:cNvSpPr/>
          <p:nvPr/>
        </p:nvSpPr>
        <p:spPr>
          <a:xfrm>
            <a:off x="4060484" y="5367225"/>
            <a:ext cx="830930" cy="184548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9CD27F-E7E2-47AE-8AF5-2E58AC467EA3}"/>
              </a:ext>
            </a:extLst>
          </p:cNvPr>
          <p:cNvSpPr/>
          <p:nvPr/>
        </p:nvSpPr>
        <p:spPr>
          <a:xfrm>
            <a:off x="6205690" y="5529849"/>
            <a:ext cx="533313" cy="266351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76A6F8-D14F-492F-B181-A943F9840F54}"/>
              </a:ext>
            </a:extLst>
          </p:cNvPr>
          <p:cNvCxnSpPr>
            <a:cxnSpLocks/>
          </p:cNvCxnSpPr>
          <p:nvPr/>
        </p:nvCxnSpPr>
        <p:spPr>
          <a:xfrm flipV="1">
            <a:off x="4897676" y="4933241"/>
            <a:ext cx="2555310" cy="43980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C36F5B-5BCB-4129-8BDA-6AE5125814A3}"/>
              </a:ext>
            </a:extLst>
          </p:cNvPr>
          <p:cNvCxnSpPr>
            <a:cxnSpLocks/>
          </p:cNvCxnSpPr>
          <p:nvPr/>
        </p:nvCxnSpPr>
        <p:spPr>
          <a:xfrm flipV="1">
            <a:off x="6739003" y="4979335"/>
            <a:ext cx="713983" cy="584713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AD344B-3FF2-454F-8BCE-5A8922E30EDA}"/>
              </a:ext>
            </a:extLst>
          </p:cNvPr>
          <p:cNvSpPr txBox="1"/>
          <p:nvPr/>
        </p:nvSpPr>
        <p:spPr>
          <a:xfrm>
            <a:off x="6917505" y="4322147"/>
            <a:ext cx="20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Agency FB" panose="020B0503020202020204" pitchFamily="34" charset="0"/>
              </a:rPr>
              <a:t>articulate with the medial/lateral condyles of the tibia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32BF15-BE38-492E-8455-D9B99C6BE7AD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Femur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1E1A7-553D-469B-AB2A-567433575B2B}"/>
              </a:ext>
            </a:extLst>
          </p:cNvPr>
          <p:cNvSpPr txBox="1"/>
          <p:nvPr/>
        </p:nvSpPr>
        <p:spPr>
          <a:xfrm>
            <a:off x="142595" y="672042"/>
            <a:ext cx="498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femur: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longest, heaviest, strongest bone in the body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99EAB5-6344-4794-91D7-9469155BB288}"/>
              </a:ext>
            </a:extLst>
          </p:cNvPr>
          <p:cNvCxnSpPr>
            <a:cxnSpLocks/>
          </p:cNvCxnSpPr>
          <p:nvPr/>
        </p:nvCxnSpPr>
        <p:spPr>
          <a:xfrm flipH="1">
            <a:off x="3331259" y="2476925"/>
            <a:ext cx="908400" cy="490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D8DF0D-FA8D-4D33-8266-8B9A56B8C262}"/>
              </a:ext>
            </a:extLst>
          </p:cNvPr>
          <p:cNvCxnSpPr>
            <a:cxnSpLocks/>
          </p:cNvCxnSpPr>
          <p:nvPr/>
        </p:nvCxnSpPr>
        <p:spPr>
          <a:xfrm flipV="1">
            <a:off x="4772815" y="2476925"/>
            <a:ext cx="881602" cy="32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1AFA10-DD99-4334-893B-813E07D8241A}"/>
              </a:ext>
            </a:extLst>
          </p:cNvPr>
          <p:cNvCxnSpPr>
            <a:cxnSpLocks/>
          </p:cNvCxnSpPr>
          <p:nvPr/>
        </p:nvCxnSpPr>
        <p:spPr>
          <a:xfrm flipH="1">
            <a:off x="5997452" y="2640432"/>
            <a:ext cx="23943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14B374-A5D7-4DF9-AA30-1B857260DE9F}"/>
              </a:ext>
            </a:extLst>
          </p:cNvPr>
          <p:cNvCxnSpPr>
            <a:cxnSpLocks/>
          </p:cNvCxnSpPr>
          <p:nvPr/>
        </p:nvCxnSpPr>
        <p:spPr>
          <a:xfrm flipV="1">
            <a:off x="5048098" y="2966869"/>
            <a:ext cx="628299" cy="28625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D3AF18-E3BD-47EF-9C45-139F9C176A49}"/>
              </a:ext>
            </a:extLst>
          </p:cNvPr>
          <p:cNvCxnSpPr>
            <a:cxnSpLocks/>
          </p:cNvCxnSpPr>
          <p:nvPr/>
        </p:nvCxnSpPr>
        <p:spPr>
          <a:xfrm>
            <a:off x="4895357" y="5477611"/>
            <a:ext cx="33904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F4FCEB-91DA-446A-BF1B-CE5C24D29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772618" y="5459499"/>
            <a:ext cx="28786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40AB73D-EF93-49A3-AABE-A25DBE477E47}"/>
              </a:ext>
            </a:extLst>
          </p:cNvPr>
          <p:cNvCxnSpPr>
            <a:cxnSpLocks/>
          </p:cNvCxnSpPr>
          <p:nvPr/>
        </p:nvCxnSpPr>
        <p:spPr>
          <a:xfrm flipH="1" flipV="1">
            <a:off x="5535468" y="5561409"/>
            <a:ext cx="654441" cy="323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6" grpId="0"/>
      <p:bldP spid="18" grpId="0" animBg="1"/>
      <p:bldP spid="21" grpId="0"/>
      <p:bldP spid="25" grpId="0" animBg="1"/>
      <p:bldP spid="30" grpId="0"/>
      <p:bldP spid="32" grpId="0" animBg="1"/>
      <p:bldP spid="35" grpId="0" animBg="1"/>
      <p:bldP spid="39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0A7C7-78BE-4E77-B81C-F51A64BE3739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C2C356-009C-4BA7-A574-75BDB7E09612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0BA3C-0FC2-4FCD-9BCB-86F89B9729B5}"/>
              </a:ext>
            </a:extLst>
          </p:cNvPr>
          <p:cNvSpPr txBox="1"/>
          <p:nvPr/>
        </p:nvSpPr>
        <p:spPr>
          <a:xfrm>
            <a:off x="142595" y="725267"/>
            <a:ext cx="841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6BB4C3"/>
                </a:solidFill>
                <a:latin typeface="Agency FB" panose="020B0503020202020204" pitchFamily="34" charset="0"/>
              </a:rPr>
              <a:t>axial skeleton: </a:t>
            </a:r>
            <a:r>
              <a:rPr lang="en-US" sz="2000" dirty="0">
                <a:latin typeface="Agency FB" panose="020B0503020202020204" pitchFamily="34" charset="0"/>
              </a:rPr>
              <a:t>consists of the bones that lie around the longitudinal axis of the body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9F6C2-67DA-43DC-9F2C-27ACACCC64B9}"/>
              </a:ext>
            </a:extLst>
          </p:cNvPr>
          <p:cNvSpPr txBox="1"/>
          <p:nvPr/>
        </p:nvSpPr>
        <p:spPr>
          <a:xfrm>
            <a:off x="142594" y="1145835"/>
            <a:ext cx="841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appendicular skeleton: </a:t>
            </a:r>
            <a:r>
              <a:rPr lang="en-US" sz="2000" dirty="0">
                <a:latin typeface="Agency FB" panose="020B0503020202020204" pitchFamily="34" charset="0"/>
              </a:rPr>
              <a:t>consists of bones of the upper and lower limbs + the bones forming the girdles, connecting limbs to the axial skeleton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E883EB-DDD7-4248-8426-686BAC5B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160" y="2133236"/>
            <a:ext cx="1717337" cy="447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23FD19-39CD-413A-AE50-9E092546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81" y="2122285"/>
            <a:ext cx="1864819" cy="442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78ADC-178B-4F9E-9E72-5D359F2FE3A8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Axial vs. Appendicular Skeleton</a:t>
            </a:r>
          </a:p>
        </p:txBody>
      </p:sp>
    </p:spTree>
    <p:extLst>
      <p:ext uri="{BB962C8B-B14F-4D97-AF65-F5344CB8AC3E}">
        <p14:creationId xmlns:p14="http://schemas.microsoft.com/office/powerpoint/2010/main" val="63986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390C44-06C8-4D23-B26D-F7A688C6AB3B}"/>
              </a:ext>
            </a:extLst>
          </p:cNvPr>
          <p:cNvSpPr txBox="1"/>
          <p:nvPr/>
        </p:nvSpPr>
        <p:spPr>
          <a:xfrm>
            <a:off x="8420803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B6ECF5-FE11-4143-B30A-150BECEEF9DE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44E0C-4CA6-495A-833C-17FFE40C6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" y="1938003"/>
            <a:ext cx="8059444" cy="2981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219C7C-A760-42E4-86DF-7E3A46F0C11E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Patella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EE2C6-6DDF-47DC-BA91-96AC430C61AD}"/>
              </a:ext>
            </a:extLst>
          </p:cNvPr>
          <p:cNvSpPr txBox="1"/>
          <p:nvPr/>
        </p:nvSpPr>
        <p:spPr>
          <a:xfrm>
            <a:off x="142595" y="678481"/>
            <a:ext cx="7456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patella: </a:t>
            </a:r>
            <a:r>
              <a:rPr lang="en-US" sz="2000" dirty="0">
                <a:latin typeface="Agency FB" panose="020B0503020202020204" pitchFamily="34" charset="0"/>
              </a:rPr>
              <a:t>small, triangular bone located anterior to the knee joint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6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8D6355-CA4D-4A98-A021-501053187653}"/>
              </a:ext>
            </a:extLst>
          </p:cNvPr>
          <p:cNvSpPr txBox="1"/>
          <p:nvPr/>
        </p:nvSpPr>
        <p:spPr>
          <a:xfrm>
            <a:off x="8401486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1D491F-FEC4-4400-BAFF-40C82071848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9C7B5-A142-4358-BE32-5D0DDB54E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29" y="1488257"/>
            <a:ext cx="5862904" cy="51792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22CBCA-6736-4684-B7AE-26D4BBCC839A}"/>
              </a:ext>
            </a:extLst>
          </p:cNvPr>
          <p:cNvSpPr/>
          <p:nvPr/>
        </p:nvSpPr>
        <p:spPr>
          <a:xfrm>
            <a:off x="4496844" y="3186830"/>
            <a:ext cx="509429" cy="184548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036A3-DF37-45C4-8742-E46717CB1B1B}"/>
              </a:ext>
            </a:extLst>
          </p:cNvPr>
          <p:cNvSpPr/>
          <p:nvPr/>
        </p:nvSpPr>
        <p:spPr>
          <a:xfrm>
            <a:off x="6632971" y="2305761"/>
            <a:ext cx="575758" cy="31607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FF9E1-A3E2-4FF0-BF0F-688D92CC2521}"/>
              </a:ext>
            </a:extLst>
          </p:cNvPr>
          <p:cNvCxnSpPr>
            <a:cxnSpLocks/>
          </p:cNvCxnSpPr>
          <p:nvPr/>
        </p:nvCxnSpPr>
        <p:spPr>
          <a:xfrm flipV="1">
            <a:off x="5440061" y="1841326"/>
            <a:ext cx="1115551" cy="594019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A7962C-73FF-4541-AA5D-2F300170FE11}"/>
              </a:ext>
            </a:extLst>
          </p:cNvPr>
          <p:cNvSpPr txBox="1"/>
          <p:nvPr/>
        </p:nvSpPr>
        <p:spPr>
          <a:xfrm>
            <a:off x="6386030" y="1261391"/>
            <a:ext cx="237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gency FB" panose="020B0503020202020204" pitchFamily="34" charset="0"/>
              </a:rPr>
              <a:t>articulate with condyles of the femur to form tibiofemoral (knee) joint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01767-08F3-4939-9D7B-98C6A6EC5FDF}"/>
              </a:ext>
            </a:extLst>
          </p:cNvPr>
          <p:cNvSpPr/>
          <p:nvPr/>
        </p:nvSpPr>
        <p:spPr>
          <a:xfrm>
            <a:off x="4572000" y="2420293"/>
            <a:ext cx="901874" cy="23896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3050C0-84ED-40F4-98DC-4456D57E8065}"/>
              </a:ext>
            </a:extLst>
          </p:cNvPr>
          <p:cNvCxnSpPr>
            <a:cxnSpLocks/>
          </p:cNvCxnSpPr>
          <p:nvPr/>
        </p:nvCxnSpPr>
        <p:spPr>
          <a:xfrm flipH="1" flipV="1">
            <a:off x="6632971" y="1841326"/>
            <a:ext cx="72586" cy="45852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15064-E235-47F3-AB10-FC3D5B4761D9}"/>
              </a:ext>
            </a:extLst>
          </p:cNvPr>
          <p:cNvSpPr/>
          <p:nvPr/>
        </p:nvSpPr>
        <p:spPr>
          <a:xfrm>
            <a:off x="4572000" y="2691606"/>
            <a:ext cx="1014608" cy="184549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7CA4F0-007A-4055-9394-96984EF4329B}"/>
              </a:ext>
            </a:extLst>
          </p:cNvPr>
          <p:cNvCxnSpPr>
            <a:cxnSpLocks/>
          </p:cNvCxnSpPr>
          <p:nvPr/>
        </p:nvCxnSpPr>
        <p:spPr>
          <a:xfrm>
            <a:off x="5586608" y="2876156"/>
            <a:ext cx="1622121" cy="226865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85E76D-B2CB-4FDE-975B-16FE32D14D16}"/>
              </a:ext>
            </a:extLst>
          </p:cNvPr>
          <p:cNvSpPr txBox="1"/>
          <p:nvPr/>
        </p:nvSpPr>
        <p:spPr>
          <a:xfrm>
            <a:off x="6844050" y="2720457"/>
            <a:ext cx="2124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Agency FB" panose="020B0503020202020204" pitchFamily="34" charset="0"/>
              </a:rPr>
              <a:t>attachment point for the patellar ligament </a:t>
            </a:r>
            <a:br>
              <a:rPr lang="en-US" sz="1600" dirty="0">
                <a:solidFill>
                  <a:schemeClr val="accent2"/>
                </a:solidFill>
                <a:latin typeface="Agency FB" panose="020B0503020202020204" pitchFamily="34" charset="0"/>
              </a:rPr>
            </a:br>
            <a:r>
              <a:rPr lang="en-US" sz="1600" dirty="0">
                <a:solidFill>
                  <a:schemeClr val="accent2"/>
                </a:solidFill>
                <a:latin typeface="Agency FB" panose="020B0503020202020204" pitchFamily="34" charset="0"/>
              </a:rPr>
              <a:t>(visible only on anterior side)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79BAE-A42F-442F-9C26-DEF1DA412B29}"/>
              </a:ext>
            </a:extLst>
          </p:cNvPr>
          <p:cNvSpPr/>
          <p:nvPr/>
        </p:nvSpPr>
        <p:spPr>
          <a:xfrm>
            <a:off x="4571999" y="3455977"/>
            <a:ext cx="1324563" cy="203946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E13CB-4D31-44D0-AAB9-8BFB1FE91803}"/>
              </a:ext>
            </a:extLst>
          </p:cNvPr>
          <p:cNvCxnSpPr>
            <a:cxnSpLocks/>
          </p:cNvCxnSpPr>
          <p:nvPr/>
        </p:nvCxnSpPr>
        <p:spPr>
          <a:xfrm>
            <a:off x="5896562" y="3659923"/>
            <a:ext cx="1024288" cy="409270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F09E0E-7A6B-43FA-8493-655774486887}"/>
              </a:ext>
            </a:extLst>
          </p:cNvPr>
          <p:cNvSpPr txBox="1"/>
          <p:nvPr/>
        </p:nvSpPr>
        <p:spPr>
          <a:xfrm>
            <a:off x="6705557" y="3895225"/>
            <a:ext cx="2124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connects tibia and fibula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BEFDDC-2238-44F4-8B89-D2F4D587AAE8}"/>
              </a:ext>
            </a:extLst>
          </p:cNvPr>
          <p:cNvSpPr/>
          <p:nvPr/>
        </p:nvSpPr>
        <p:spPr>
          <a:xfrm>
            <a:off x="4572000" y="4830583"/>
            <a:ext cx="1014608" cy="203946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33AC8B-630F-43EE-ADAF-9113EC3C83F7}"/>
              </a:ext>
            </a:extLst>
          </p:cNvPr>
          <p:cNvCxnSpPr>
            <a:cxnSpLocks/>
          </p:cNvCxnSpPr>
          <p:nvPr/>
        </p:nvCxnSpPr>
        <p:spPr>
          <a:xfrm flipH="1">
            <a:off x="2824619" y="5019439"/>
            <a:ext cx="1747381" cy="350304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1463A2-17CC-49B2-9243-621C77449392}"/>
              </a:ext>
            </a:extLst>
          </p:cNvPr>
          <p:cNvSpPr txBox="1"/>
          <p:nvPr/>
        </p:nvSpPr>
        <p:spPr>
          <a:xfrm>
            <a:off x="448247" y="5019439"/>
            <a:ext cx="237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articulates with the talus (of the ankle) and forms the prominence that can be felt on the medial surface of the ankle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4AE80-9495-46F7-B3DB-5E313EEE336A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Tibia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982FF4-FE84-4FFD-9B69-E0C8FF0DE84B}"/>
              </a:ext>
            </a:extLst>
          </p:cNvPr>
          <p:cNvSpPr txBox="1"/>
          <p:nvPr/>
        </p:nvSpPr>
        <p:spPr>
          <a:xfrm>
            <a:off x="142595" y="697800"/>
            <a:ext cx="7456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tibia: </a:t>
            </a:r>
            <a:r>
              <a:rPr lang="en-US" sz="2000" dirty="0">
                <a:latin typeface="Agency FB" panose="020B0503020202020204" pitchFamily="34" charset="0"/>
              </a:rPr>
              <a:t>(aka shin bone) is the larger, medial weight-bearing bone of the lower leg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C64662-1885-4927-9959-E5B82F62171B}"/>
              </a:ext>
            </a:extLst>
          </p:cNvPr>
          <p:cNvCxnSpPr>
            <a:cxnSpLocks/>
          </p:cNvCxnSpPr>
          <p:nvPr/>
        </p:nvCxnSpPr>
        <p:spPr>
          <a:xfrm flipV="1">
            <a:off x="5491860" y="2558358"/>
            <a:ext cx="404702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75A4BC-33DF-47D5-9E98-A0ECD4E85049}"/>
              </a:ext>
            </a:extLst>
          </p:cNvPr>
          <p:cNvCxnSpPr>
            <a:cxnSpLocks/>
          </p:cNvCxnSpPr>
          <p:nvPr/>
        </p:nvCxnSpPr>
        <p:spPr>
          <a:xfrm flipH="1">
            <a:off x="6299688" y="2449949"/>
            <a:ext cx="333283" cy="973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BA3397-05A7-4219-B42E-B5F77D5F2620}"/>
              </a:ext>
            </a:extLst>
          </p:cNvPr>
          <p:cNvCxnSpPr>
            <a:cxnSpLocks/>
          </p:cNvCxnSpPr>
          <p:nvPr/>
        </p:nvCxnSpPr>
        <p:spPr>
          <a:xfrm flipH="1">
            <a:off x="4164281" y="2777560"/>
            <a:ext cx="41007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12BA68-F2B2-41DA-9B2D-0FFA6ED69E74}"/>
              </a:ext>
            </a:extLst>
          </p:cNvPr>
          <p:cNvCxnSpPr>
            <a:cxnSpLocks/>
          </p:cNvCxnSpPr>
          <p:nvPr/>
        </p:nvCxnSpPr>
        <p:spPr>
          <a:xfrm flipH="1">
            <a:off x="3996856" y="3580605"/>
            <a:ext cx="55923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BD4C7C-3E0F-465F-A4CC-7B7521AEAEDE}"/>
              </a:ext>
            </a:extLst>
          </p:cNvPr>
          <p:cNvCxnSpPr>
            <a:cxnSpLocks/>
          </p:cNvCxnSpPr>
          <p:nvPr/>
        </p:nvCxnSpPr>
        <p:spPr>
          <a:xfrm flipH="1">
            <a:off x="4357315" y="4941603"/>
            <a:ext cx="19878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7" grpId="0" animBg="1"/>
      <p:bldP spid="20" grpId="0"/>
      <p:bldP spid="21" grpId="0" animBg="1"/>
      <p:bldP spid="24" grpId="0"/>
      <p:bldP spid="25" grpId="0" animBg="1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A00359-1330-490A-9156-CFC455C2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29" y="1488257"/>
            <a:ext cx="5862904" cy="5179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19CDA-C042-4F38-84FC-F30EADE354A5}"/>
              </a:ext>
            </a:extLst>
          </p:cNvPr>
          <p:cNvSpPr txBox="1"/>
          <p:nvPr/>
        </p:nvSpPr>
        <p:spPr>
          <a:xfrm>
            <a:off x="8430740" y="6264184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B44F5C-556A-463F-9813-942F3061F8CF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93BF8-975D-4066-A3B3-A4887C57D497}"/>
              </a:ext>
            </a:extLst>
          </p:cNvPr>
          <p:cNvSpPr/>
          <p:nvPr/>
        </p:nvSpPr>
        <p:spPr>
          <a:xfrm>
            <a:off x="2987365" y="3204397"/>
            <a:ext cx="509429" cy="184548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7E43C-4207-4664-BB7D-E73B77EA0A80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Fibula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423E-1D8F-4523-8AB9-06A1F221F1E3}"/>
              </a:ext>
            </a:extLst>
          </p:cNvPr>
          <p:cNvSpPr txBox="1"/>
          <p:nvPr/>
        </p:nvSpPr>
        <p:spPr>
          <a:xfrm>
            <a:off x="142595" y="690366"/>
            <a:ext cx="8742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fibula:</a:t>
            </a:r>
            <a:r>
              <a:rPr lang="en-US" sz="2000" dirty="0">
                <a:latin typeface="Agency FB" panose="020B0503020202020204" pitchFamily="34" charset="0"/>
              </a:rPr>
              <a:t> parallel and lateral to the tibia but considerably smaller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unlike the tibia, it does NOT articulate with the femur but it does help stabilize the ankle joint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A4F2E8-390D-43FE-AFCD-2DE6ADA28F20}"/>
              </a:ext>
            </a:extLst>
          </p:cNvPr>
          <p:cNvSpPr/>
          <p:nvPr/>
        </p:nvSpPr>
        <p:spPr>
          <a:xfrm>
            <a:off x="2943827" y="4917466"/>
            <a:ext cx="805555" cy="350304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E80755-CA01-4EE2-8660-5B060ABACF21}"/>
              </a:ext>
            </a:extLst>
          </p:cNvPr>
          <p:cNvCxnSpPr>
            <a:cxnSpLocks/>
          </p:cNvCxnSpPr>
          <p:nvPr/>
        </p:nvCxnSpPr>
        <p:spPr>
          <a:xfrm flipH="1">
            <a:off x="2384385" y="5149433"/>
            <a:ext cx="559443" cy="118337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523D14-52D1-4D06-B644-4C7F4253B7D3}"/>
              </a:ext>
            </a:extLst>
          </p:cNvPr>
          <p:cNvSpPr txBox="1"/>
          <p:nvPr/>
        </p:nvSpPr>
        <p:spPr>
          <a:xfrm>
            <a:off x="448247" y="5019439"/>
            <a:ext cx="1909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Agency FB" panose="020B0503020202020204" pitchFamily="34" charset="0"/>
              </a:rPr>
              <a:t>forms the prominence that can be felt on the lateral surface of the ankle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E581B-6AD5-4F65-B19B-827319516B15}"/>
              </a:ext>
            </a:extLst>
          </p:cNvPr>
          <p:cNvCxnSpPr>
            <a:cxnSpLocks/>
          </p:cNvCxnSpPr>
          <p:nvPr/>
        </p:nvCxnSpPr>
        <p:spPr>
          <a:xfrm>
            <a:off x="3749382" y="5034171"/>
            <a:ext cx="21437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011058-9361-4ECD-8BC8-028E9335709C}"/>
              </a:ext>
            </a:extLst>
          </p:cNvPr>
          <p:cNvSpPr/>
          <p:nvPr/>
        </p:nvSpPr>
        <p:spPr>
          <a:xfrm>
            <a:off x="2955170" y="2703563"/>
            <a:ext cx="425535" cy="223210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F9BC85-7049-40B0-A390-0E92206B26DE}"/>
              </a:ext>
            </a:extLst>
          </p:cNvPr>
          <p:cNvCxnSpPr>
            <a:cxnSpLocks/>
          </p:cNvCxnSpPr>
          <p:nvPr/>
        </p:nvCxnSpPr>
        <p:spPr>
          <a:xfrm flipV="1">
            <a:off x="3389604" y="2735759"/>
            <a:ext cx="486937" cy="1068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4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33BFF-3E65-43AF-86C1-829B4107475B}"/>
              </a:ext>
            </a:extLst>
          </p:cNvPr>
          <p:cNvSpPr txBox="1"/>
          <p:nvPr/>
        </p:nvSpPr>
        <p:spPr>
          <a:xfrm>
            <a:off x="842325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0A5DA-8BFA-49AA-B8D6-57D8C8A2C50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4161A-D0CD-46F2-B24B-964153D0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5" y="1258868"/>
            <a:ext cx="6599112" cy="43271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DF1CDF-597A-44A1-AE89-1C33A884DC01}"/>
              </a:ext>
            </a:extLst>
          </p:cNvPr>
          <p:cNvSpPr/>
          <p:nvPr/>
        </p:nvSpPr>
        <p:spPr>
          <a:xfrm>
            <a:off x="2142866" y="1806238"/>
            <a:ext cx="651835" cy="192699"/>
          </a:xfrm>
          <a:prstGeom prst="rect">
            <a:avLst/>
          </a:prstGeom>
          <a:noFill/>
          <a:ln w="38100">
            <a:solidFill>
              <a:srgbClr val="B65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3AB6C-7478-41E8-92A7-66360F48CDA1}"/>
              </a:ext>
            </a:extLst>
          </p:cNvPr>
          <p:cNvSpPr/>
          <p:nvPr/>
        </p:nvSpPr>
        <p:spPr>
          <a:xfrm>
            <a:off x="4392779" y="2256471"/>
            <a:ext cx="449929" cy="167647"/>
          </a:xfrm>
          <a:prstGeom prst="rect">
            <a:avLst/>
          </a:prstGeom>
          <a:noFill/>
          <a:ln w="38100">
            <a:solidFill>
              <a:srgbClr val="CFC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CB91C-5B68-4AD6-AEF6-700B6E07C360}"/>
              </a:ext>
            </a:extLst>
          </p:cNvPr>
          <p:cNvSpPr/>
          <p:nvPr/>
        </p:nvSpPr>
        <p:spPr>
          <a:xfrm>
            <a:off x="4392779" y="2449875"/>
            <a:ext cx="644082" cy="167647"/>
          </a:xfrm>
          <a:prstGeom prst="rect">
            <a:avLst/>
          </a:prstGeom>
          <a:noFill/>
          <a:ln w="38100">
            <a:solidFill>
              <a:srgbClr val="01A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18934-C34A-40DA-8DBD-873FF813A79B}"/>
              </a:ext>
            </a:extLst>
          </p:cNvPr>
          <p:cNvSpPr/>
          <p:nvPr/>
        </p:nvSpPr>
        <p:spPr>
          <a:xfrm>
            <a:off x="2117815" y="2629131"/>
            <a:ext cx="739516" cy="192700"/>
          </a:xfrm>
          <a:prstGeom prst="rect">
            <a:avLst/>
          </a:prstGeom>
          <a:noFill/>
          <a:ln w="38100">
            <a:solidFill>
              <a:srgbClr val="37D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59B13-E3A9-42E8-9A53-34BCB5F2051C}"/>
              </a:ext>
            </a:extLst>
          </p:cNvPr>
          <p:cNvSpPr/>
          <p:nvPr/>
        </p:nvSpPr>
        <p:spPr>
          <a:xfrm>
            <a:off x="4401185" y="2642009"/>
            <a:ext cx="810336" cy="1010715"/>
          </a:xfrm>
          <a:prstGeom prst="rect">
            <a:avLst/>
          </a:prstGeom>
          <a:noFill/>
          <a:ln w="38100">
            <a:solidFill>
              <a:srgbClr val="F56E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810DA1-E7D5-4E1B-85DC-CAEE5C50C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86" y="5690950"/>
            <a:ext cx="6734828" cy="976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006E2B-BAB1-414A-A5D5-2A188EBF26DB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Tarsals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FB2F5-C72E-4141-9E33-FD8D736A3B42}"/>
              </a:ext>
            </a:extLst>
          </p:cNvPr>
          <p:cNvSpPr txBox="1"/>
          <p:nvPr/>
        </p:nvSpPr>
        <p:spPr>
          <a:xfrm>
            <a:off x="142595" y="678481"/>
            <a:ext cx="837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tarsals: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7 bones of the tarsus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9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33BFF-3E65-43AF-86C1-829B4107475B}"/>
              </a:ext>
            </a:extLst>
          </p:cNvPr>
          <p:cNvSpPr txBox="1"/>
          <p:nvPr/>
        </p:nvSpPr>
        <p:spPr>
          <a:xfrm>
            <a:off x="842325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0A5DA-8BFA-49AA-B8D6-57D8C8A2C50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06E2B-BAB1-414A-A5D5-2A188EBF26DB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Lower Limb – Tarsals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FB2F5-C72E-4141-9E33-FD8D736A3B42}"/>
              </a:ext>
            </a:extLst>
          </p:cNvPr>
          <p:cNvSpPr txBox="1"/>
          <p:nvPr/>
        </p:nvSpPr>
        <p:spPr>
          <a:xfrm>
            <a:off x="142595" y="678481"/>
            <a:ext cx="837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tarsals:</a:t>
            </a:r>
            <a:r>
              <a:rPr lang="en-US" sz="2000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7 bones of the tarsus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31C46-2515-40C0-97E2-4DA62BA53DF5}"/>
              </a:ext>
            </a:extLst>
          </p:cNvPr>
          <p:cNvSpPr/>
          <p:nvPr/>
        </p:nvSpPr>
        <p:spPr>
          <a:xfrm>
            <a:off x="51520" y="1604449"/>
            <a:ext cx="1783414" cy="468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99D4DC-875D-4B7B-AB85-BAD54396A4A6}"/>
              </a:ext>
            </a:extLst>
          </p:cNvPr>
          <p:cNvSpPr txBox="1"/>
          <p:nvPr/>
        </p:nvSpPr>
        <p:spPr>
          <a:xfrm>
            <a:off x="3683358" y="1404394"/>
            <a:ext cx="2402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B658B8"/>
                </a:solidFill>
                <a:latin typeface="Agency FB" panose="020B0503020202020204" pitchFamily="34" charset="0"/>
              </a:rPr>
              <a:t>calcaneus: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heel bone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8C061-21E0-4552-A789-E7C0EE2A8256}"/>
              </a:ext>
            </a:extLst>
          </p:cNvPr>
          <p:cNvSpPr txBox="1"/>
          <p:nvPr/>
        </p:nvSpPr>
        <p:spPr>
          <a:xfrm>
            <a:off x="3683358" y="1765336"/>
            <a:ext cx="445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Agency FB" panose="020B0503020202020204" pitchFamily="34" charset="0"/>
              </a:rPr>
              <a:t>cuboid: </a:t>
            </a:r>
            <a:r>
              <a:rPr lang="en-US" sz="2000" dirty="0">
                <a:latin typeface="Agency FB" panose="020B0503020202020204" pitchFamily="34" charset="0"/>
              </a:rPr>
              <a:t>“behind” the pinky toe, in “front” of heel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6F480-9D8E-4138-83C7-ECBBB6638613}"/>
              </a:ext>
            </a:extLst>
          </p:cNvPr>
          <p:cNvSpPr txBox="1"/>
          <p:nvPr/>
        </p:nvSpPr>
        <p:spPr>
          <a:xfrm>
            <a:off x="3683358" y="2908682"/>
            <a:ext cx="445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FC043"/>
                </a:solidFill>
                <a:latin typeface="Agency FB" panose="020B0503020202020204" pitchFamily="34" charset="0"/>
              </a:rPr>
              <a:t>talus: </a:t>
            </a:r>
            <a:r>
              <a:rPr lang="en-US" sz="2000" dirty="0">
                <a:latin typeface="Agency FB" panose="020B0503020202020204" pitchFamily="34" charset="0"/>
              </a:rPr>
              <a:t>opposite the heel 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8A62E-06C1-46FC-9486-A018993CBBF7}"/>
              </a:ext>
            </a:extLst>
          </p:cNvPr>
          <p:cNvSpPr txBox="1"/>
          <p:nvPr/>
        </p:nvSpPr>
        <p:spPr>
          <a:xfrm>
            <a:off x="3683358" y="2499446"/>
            <a:ext cx="445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  <a:latin typeface="Agency FB" panose="020B0503020202020204" pitchFamily="34" charset="0"/>
              </a:rPr>
              <a:t>navicular: </a:t>
            </a:r>
            <a:r>
              <a:rPr lang="en-US" sz="2000" dirty="0">
                <a:latin typeface="Agency FB" panose="020B0503020202020204" pitchFamily="34" charset="0"/>
              </a:rPr>
              <a:t>“behind” the cuneiforms</a:t>
            </a:r>
            <a:endParaRPr lang="en-US" sz="2400" dirty="0">
              <a:latin typeface="Agency FB" panose="020B0503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B4C388-B56A-4088-8F08-266AD090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6" y="1199919"/>
            <a:ext cx="2762519" cy="419731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EBA7509-B85E-4912-AEE5-DDC55C197652}"/>
              </a:ext>
            </a:extLst>
          </p:cNvPr>
          <p:cNvSpPr/>
          <p:nvPr/>
        </p:nvSpPr>
        <p:spPr>
          <a:xfrm>
            <a:off x="203921" y="1377634"/>
            <a:ext cx="394948" cy="4140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06A667-7BEA-4729-9D9A-C502D1B40FCD}"/>
              </a:ext>
            </a:extLst>
          </p:cNvPr>
          <p:cNvSpPr/>
          <p:nvPr/>
        </p:nvSpPr>
        <p:spPr>
          <a:xfrm>
            <a:off x="2910622" y="2038592"/>
            <a:ext cx="394948" cy="4140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D182DC0-A13E-4FF0-9ACC-3B4C92E90C4D}"/>
              </a:ext>
            </a:extLst>
          </p:cNvPr>
          <p:cNvSpPr/>
          <p:nvPr/>
        </p:nvSpPr>
        <p:spPr>
          <a:xfrm>
            <a:off x="920839" y="1268569"/>
            <a:ext cx="1068947" cy="2279561"/>
          </a:xfrm>
          <a:custGeom>
            <a:avLst/>
            <a:gdLst>
              <a:gd name="connsiteX0" fmla="*/ 856446 w 1068947"/>
              <a:gd name="connsiteY0" fmla="*/ 57955 h 2279561"/>
              <a:gd name="connsiteX1" fmla="*/ 714778 w 1068947"/>
              <a:gd name="connsiteY1" fmla="*/ 51516 h 2279561"/>
              <a:gd name="connsiteX2" fmla="*/ 637505 w 1068947"/>
              <a:gd name="connsiteY2" fmla="*/ 19318 h 2279561"/>
              <a:gd name="connsiteX3" fmla="*/ 573110 w 1068947"/>
              <a:gd name="connsiteY3" fmla="*/ 0 h 2279561"/>
              <a:gd name="connsiteX4" fmla="*/ 437882 w 1068947"/>
              <a:gd name="connsiteY4" fmla="*/ 12879 h 2279561"/>
              <a:gd name="connsiteX5" fmla="*/ 392806 w 1068947"/>
              <a:gd name="connsiteY5" fmla="*/ 25758 h 2279561"/>
              <a:gd name="connsiteX6" fmla="*/ 315533 w 1068947"/>
              <a:gd name="connsiteY6" fmla="*/ 64394 h 2279561"/>
              <a:gd name="connsiteX7" fmla="*/ 264017 w 1068947"/>
              <a:gd name="connsiteY7" fmla="*/ 90152 h 2279561"/>
              <a:gd name="connsiteX8" fmla="*/ 212502 w 1068947"/>
              <a:gd name="connsiteY8" fmla="*/ 109470 h 2279561"/>
              <a:gd name="connsiteX9" fmla="*/ 173865 w 1068947"/>
              <a:gd name="connsiteY9" fmla="*/ 122349 h 2279561"/>
              <a:gd name="connsiteX10" fmla="*/ 154547 w 1068947"/>
              <a:gd name="connsiteY10" fmla="*/ 148107 h 2279561"/>
              <a:gd name="connsiteX11" fmla="*/ 135229 w 1068947"/>
              <a:gd name="connsiteY11" fmla="*/ 160986 h 2279561"/>
              <a:gd name="connsiteX12" fmla="*/ 115910 w 1068947"/>
              <a:gd name="connsiteY12" fmla="*/ 193183 h 2279561"/>
              <a:gd name="connsiteX13" fmla="*/ 109471 w 1068947"/>
              <a:gd name="connsiteY13" fmla="*/ 218941 h 2279561"/>
              <a:gd name="connsiteX14" fmla="*/ 83713 w 1068947"/>
              <a:gd name="connsiteY14" fmla="*/ 283335 h 2279561"/>
              <a:gd name="connsiteX15" fmla="*/ 90153 w 1068947"/>
              <a:gd name="connsiteY15" fmla="*/ 399245 h 2279561"/>
              <a:gd name="connsiteX16" fmla="*/ 96592 w 1068947"/>
              <a:gd name="connsiteY16" fmla="*/ 418563 h 2279561"/>
              <a:gd name="connsiteX17" fmla="*/ 77274 w 1068947"/>
              <a:gd name="connsiteY17" fmla="*/ 521594 h 2279561"/>
              <a:gd name="connsiteX18" fmla="*/ 64395 w 1068947"/>
              <a:gd name="connsiteY18" fmla="*/ 547352 h 2279561"/>
              <a:gd name="connsiteX19" fmla="*/ 51516 w 1068947"/>
              <a:gd name="connsiteY19" fmla="*/ 592428 h 2279561"/>
              <a:gd name="connsiteX20" fmla="*/ 32198 w 1068947"/>
              <a:gd name="connsiteY20" fmla="*/ 650383 h 2279561"/>
              <a:gd name="connsiteX21" fmla="*/ 19319 w 1068947"/>
              <a:gd name="connsiteY21" fmla="*/ 721217 h 2279561"/>
              <a:gd name="connsiteX22" fmla="*/ 0 w 1068947"/>
              <a:gd name="connsiteY22" fmla="*/ 798490 h 2279561"/>
              <a:gd name="connsiteX23" fmla="*/ 19319 w 1068947"/>
              <a:gd name="connsiteY23" fmla="*/ 1120462 h 2279561"/>
              <a:gd name="connsiteX24" fmla="*/ 25758 w 1068947"/>
              <a:gd name="connsiteY24" fmla="*/ 1171977 h 2279561"/>
              <a:gd name="connsiteX25" fmla="*/ 51516 w 1068947"/>
              <a:gd name="connsiteY25" fmla="*/ 1294327 h 2279561"/>
              <a:gd name="connsiteX26" fmla="*/ 64395 w 1068947"/>
              <a:gd name="connsiteY26" fmla="*/ 1313645 h 2279561"/>
              <a:gd name="connsiteX27" fmla="*/ 83713 w 1068947"/>
              <a:gd name="connsiteY27" fmla="*/ 1339403 h 2279561"/>
              <a:gd name="connsiteX28" fmla="*/ 90153 w 1068947"/>
              <a:gd name="connsiteY28" fmla="*/ 1365161 h 2279561"/>
              <a:gd name="connsiteX29" fmla="*/ 96592 w 1068947"/>
              <a:gd name="connsiteY29" fmla="*/ 1442434 h 2279561"/>
              <a:gd name="connsiteX30" fmla="*/ 128789 w 1068947"/>
              <a:gd name="connsiteY30" fmla="*/ 1481070 h 2279561"/>
              <a:gd name="connsiteX31" fmla="*/ 148107 w 1068947"/>
              <a:gd name="connsiteY31" fmla="*/ 1493949 h 2279561"/>
              <a:gd name="connsiteX32" fmla="*/ 193184 w 1068947"/>
              <a:gd name="connsiteY32" fmla="*/ 1551904 h 2279561"/>
              <a:gd name="connsiteX33" fmla="*/ 212502 w 1068947"/>
              <a:gd name="connsiteY33" fmla="*/ 1590541 h 2279561"/>
              <a:gd name="connsiteX34" fmla="*/ 251138 w 1068947"/>
              <a:gd name="connsiteY34" fmla="*/ 1738648 h 2279561"/>
              <a:gd name="connsiteX35" fmla="*/ 257578 w 1068947"/>
              <a:gd name="connsiteY35" fmla="*/ 1777285 h 2279561"/>
              <a:gd name="connsiteX36" fmla="*/ 225381 w 1068947"/>
              <a:gd name="connsiteY36" fmla="*/ 1822361 h 2279561"/>
              <a:gd name="connsiteX37" fmla="*/ 218941 w 1068947"/>
              <a:gd name="connsiteY37" fmla="*/ 1873876 h 2279561"/>
              <a:gd name="connsiteX38" fmla="*/ 212502 w 1068947"/>
              <a:gd name="connsiteY38" fmla="*/ 1899634 h 2279561"/>
              <a:gd name="connsiteX39" fmla="*/ 225381 w 1068947"/>
              <a:gd name="connsiteY39" fmla="*/ 2034862 h 2279561"/>
              <a:gd name="connsiteX40" fmla="*/ 238260 w 1068947"/>
              <a:gd name="connsiteY40" fmla="*/ 2060620 h 2279561"/>
              <a:gd name="connsiteX41" fmla="*/ 244699 w 1068947"/>
              <a:gd name="connsiteY41" fmla="*/ 2118575 h 2279561"/>
              <a:gd name="connsiteX42" fmla="*/ 283336 w 1068947"/>
              <a:gd name="connsiteY42" fmla="*/ 2131454 h 2279561"/>
              <a:gd name="connsiteX43" fmla="*/ 334851 w 1068947"/>
              <a:gd name="connsiteY43" fmla="*/ 2144332 h 2279561"/>
              <a:gd name="connsiteX44" fmla="*/ 379927 w 1068947"/>
              <a:gd name="connsiteY44" fmla="*/ 2157211 h 2279561"/>
              <a:gd name="connsiteX45" fmla="*/ 405685 w 1068947"/>
              <a:gd name="connsiteY45" fmla="*/ 2170090 h 2279561"/>
              <a:gd name="connsiteX46" fmla="*/ 425003 w 1068947"/>
              <a:gd name="connsiteY46" fmla="*/ 2182969 h 2279561"/>
              <a:gd name="connsiteX47" fmla="*/ 463640 w 1068947"/>
              <a:gd name="connsiteY47" fmla="*/ 2189408 h 2279561"/>
              <a:gd name="connsiteX48" fmla="*/ 695460 w 1068947"/>
              <a:gd name="connsiteY48" fmla="*/ 2208727 h 2279561"/>
              <a:gd name="connsiteX49" fmla="*/ 727657 w 1068947"/>
              <a:gd name="connsiteY49" fmla="*/ 2215166 h 2279561"/>
              <a:gd name="connsiteX50" fmla="*/ 759854 w 1068947"/>
              <a:gd name="connsiteY50" fmla="*/ 2228045 h 2279561"/>
              <a:gd name="connsiteX51" fmla="*/ 882203 w 1068947"/>
              <a:gd name="connsiteY51" fmla="*/ 2234485 h 2279561"/>
              <a:gd name="connsiteX52" fmla="*/ 920840 w 1068947"/>
              <a:gd name="connsiteY52" fmla="*/ 2253803 h 2279561"/>
              <a:gd name="connsiteX53" fmla="*/ 927279 w 1068947"/>
              <a:gd name="connsiteY53" fmla="*/ 2273121 h 2279561"/>
              <a:gd name="connsiteX54" fmla="*/ 959476 w 1068947"/>
              <a:gd name="connsiteY54" fmla="*/ 2279561 h 2279561"/>
              <a:gd name="connsiteX55" fmla="*/ 959476 w 1068947"/>
              <a:gd name="connsiteY55" fmla="*/ 2215166 h 2279561"/>
              <a:gd name="connsiteX56" fmla="*/ 946598 w 1068947"/>
              <a:gd name="connsiteY56" fmla="*/ 2163651 h 2279561"/>
              <a:gd name="connsiteX57" fmla="*/ 940158 w 1068947"/>
              <a:gd name="connsiteY57" fmla="*/ 2086377 h 2279561"/>
              <a:gd name="connsiteX58" fmla="*/ 927279 w 1068947"/>
              <a:gd name="connsiteY58" fmla="*/ 1996225 h 2279561"/>
              <a:gd name="connsiteX59" fmla="*/ 914400 w 1068947"/>
              <a:gd name="connsiteY59" fmla="*/ 1951149 h 2279561"/>
              <a:gd name="connsiteX60" fmla="*/ 862885 w 1068947"/>
              <a:gd name="connsiteY60" fmla="*/ 1906073 h 2279561"/>
              <a:gd name="connsiteX61" fmla="*/ 843567 w 1068947"/>
              <a:gd name="connsiteY61" fmla="*/ 1860997 h 2279561"/>
              <a:gd name="connsiteX62" fmla="*/ 824248 w 1068947"/>
              <a:gd name="connsiteY62" fmla="*/ 1841679 h 2279561"/>
              <a:gd name="connsiteX63" fmla="*/ 804930 w 1068947"/>
              <a:gd name="connsiteY63" fmla="*/ 1815921 h 2279561"/>
              <a:gd name="connsiteX64" fmla="*/ 759854 w 1068947"/>
              <a:gd name="connsiteY64" fmla="*/ 1796603 h 2279561"/>
              <a:gd name="connsiteX65" fmla="*/ 734096 w 1068947"/>
              <a:gd name="connsiteY65" fmla="*/ 1783724 h 2279561"/>
              <a:gd name="connsiteX66" fmla="*/ 714778 w 1068947"/>
              <a:gd name="connsiteY66" fmla="*/ 1770845 h 2279561"/>
              <a:gd name="connsiteX67" fmla="*/ 689020 w 1068947"/>
              <a:gd name="connsiteY67" fmla="*/ 1764406 h 2279561"/>
              <a:gd name="connsiteX68" fmla="*/ 669702 w 1068947"/>
              <a:gd name="connsiteY68" fmla="*/ 1751527 h 2279561"/>
              <a:gd name="connsiteX69" fmla="*/ 618186 w 1068947"/>
              <a:gd name="connsiteY69" fmla="*/ 1732208 h 2279561"/>
              <a:gd name="connsiteX70" fmla="*/ 573110 w 1068947"/>
              <a:gd name="connsiteY70" fmla="*/ 1706451 h 2279561"/>
              <a:gd name="connsiteX71" fmla="*/ 528034 w 1068947"/>
              <a:gd name="connsiteY71" fmla="*/ 1687132 h 2279561"/>
              <a:gd name="connsiteX72" fmla="*/ 495837 w 1068947"/>
              <a:gd name="connsiteY72" fmla="*/ 1667814 h 2279561"/>
              <a:gd name="connsiteX73" fmla="*/ 450761 w 1068947"/>
              <a:gd name="connsiteY73" fmla="*/ 1642056 h 2279561"/>
              <a:gd name="connsiteX74" fmla="*/ 431443 w 1068947"/>
              <a:gd name="connsiteY74" fmla="*/ 1616299 h 2279561"/>
              <a:gd name="connsiteX75" fmla="*/ 386367 w 1068947"/>
              <a:gd name="connsiteY75" fmla="*/ 1577662 h 2279561"/>
              <a:gd name="connsiteX76" fmla="*/ 341291 w 1068947"/>
              <a:gd name="connsiteY76" fmla="*/ 1532586 h 2279561"/>
              <a:gd name="connsiteX77" fmla="*/ 296215 w 1068947"/>
              <a:gd name="connsiteY77" fmla="*/ 1474631 h 2279561"/>
              <a:gd name="connsiteX78" fmla="*/ 289775 w 1068947"/>
              <a:gd name="connsiteY78" fmla="*/ 1455313 h 2279561"/>
              <a:gd name="connsiteX79" fmla="*/ 315533 w 1068947"/>
              <a:gd name="connsiteY79" fmla="*/ 1345842 h 2279561"/>
              <a:gd name="connsiteX80" fmla="*/ 328412 w 1068947"/>
              <a:gd name="connsiteY80" fmla="*/ 1287887 h 2279561"/>
              <a:gd name="connsiteX81" fmla="*/ 354169 w 1068947"/>
              <a:gd name="connsiteY81" fmla="*/ 1223493 h 2279561"/>
              <a:gd name="connsiteX82" fmla="*/ 367048 w 1068947"/>
              <a:gd name="connsiteY82" fmla="*/ 1197735 h 2279561"/>
              <a:gd name="connsiteX83" fmla="*/ 399246 w 1068947"/>
              <a:gd name="connsiteY83" fmla="*/ 1184856 h 2279561"/>
              <a:gd name="connsiteX84" fmla="*/ 437882 w 1068947"/>
              <a:gd name="connsiteY84" fmla="*/ 1165538 h 2279561"/>
              <a:gd name="connsiteX85" fmla="*/ 482958 w 1068947"/>
              <a:gd name="connsiteY85" fmla="*/ 1159099 h 2279561"/>
              <a:gd name="connsiteX86" fmla="*/ 508716 w 1068947"/>
              <a:gd name="connsiteY86" fmla="*/ 1152659 h 2279561"/>
              <a:gd name="connsiteX87" fmla="*/ 547353 w 1068947"/>
              <a:gd name="connsiteY87" fmla="*/ 1126901 h 2279561"/>
              <a:gd name="connsiteX88" fmla="*/ 566671 w 1068947"/>
              <a:gd name="connsiteY88" fmla="*/ 1114023 h 2279561"/>
              <a:gd name="connsiteX89" fmla="*/ 631065 w 1068947"/>
              <a:gd name="connsiteY89" fmla="*/ 1056068 h 2279561"/>
              <a:gd name="connsiteX90" fmla="*/ 643944 w 1068947"/>
              <a:gd name="connsiteY90" fmla="*/ 1036749 h 2279561"/>
              <a:gd name="connsiteX91" fmla="*/ 669702 w 1068947"/>
              <a:gd name="connsiteY91" fmla="*/ 1010992 h 2279561"/>
              <a:gd name="connsiteX92" fmla="*/ 682581 w 1068947"/>
              <a:gd name="connsiteY92" fmla="*/ 985234 h 2279561"/>
              <a:gd name="connsiteX93" fmla="*/ 708338 w 1068947"/>
              <a:gd name="connsiteY93" fmla="*/ 959476 h 2279561"/>
              <a:gd name="connsiteX94" fmla="*/ 740536 w 1068947"/>
              <a:gd name="connsiteY94" fmla="*/ 920839 h 2279561"/>
              <a:gd name="connsiteX95" fmla="*/ 779172 w 1068947"/>
              <a:gd name="connsiteY95" fmla="*/ 888642 h 2279561"/>
              <a:gd name="connsiteX96" fmla="*/ 804930 w 1068947"/>
              <a:gd name="connsiteY96" fmla="*/ 856445 h 2279561"/>
              <a:gd name="connsiteX97" fmla="*/ 830688 w 1068947"/>
              <a:gd name="connsiteY97" fmla="*/ 811369 h 2279561"/>
              <a:gd name="connsiteX98" fmla="*/ 920840 w 1068947"/>
              <a:gd name="connsiteY98" fmla="*/ 727656 h 2279561"/>
              <a:gd name="connsiteX99" fmla="*/ 959476 w 1068947"/>
              <a:gd name="connsiteY99" fmla="*/ 656823 h 2279561"/>
              <a:gd name="connsiteX100" fmla="*/ 972355 w 1068947"/>
              <a:gd name="connsiteY100" fmla="*/ 611746 h 2279561"/>
              <a:gd name="connsiteX101" fmla="*/ 1010992 w 1068947"/>
              <a:gd name="connsiteY101" fmla="*/ 592428 h 2279561"/>
              <a:gd name="connsiteX102" fmla="*/ 1017431 w 1068947"/>
              <a:gd name="connsiteY102" fmla="*/ 495837 h 2279561"/>
              <a:gd name="connsiteX103" fmla="*/ 1023871 w 1068947"/>
              <a:gd name="connsiteY103" fmla="*/ 431442 h 2279561"/>
              <a:gd name="connsiteX104" fmla="*/ 1068947 w 1068947"/>
              <a:gd name="connsiteY104" fmla="*/ 367048 h 2279561"/>
              <a:gd name="connsiteX105" fmla="*/ 1056068 w 1068947"/>
              <a:gd name="connsiteY105" fmla="*/ 321972 h 2279561"/>
              <a:gd name="connsiteX106" fmla="*/ 1036750 w 1068947"/>
              <a:gd name="connsiteY106" fmla="*/ 309093 h 2279561"/>
              <a:gd name="connsiteX107" fmla="*/ 1030310 w 1068947"/>
              <a:gd name="connsiteY107" fmla="*/ 283335 h 2279561"/>
              <a:gd name="connsiteX108" fmla="*/ 1023871 w 1068947"/>
              <a:gd name="connsiteY108" fmla="*/ 206062 h 2279561"/>
              <a:gd name="connsiteX109" fmla="*/ 1017431 w 1068947"/>
              <a:gd name="connsiteY109" fmla="*/ 141668 h 2279561"/>
              <a:gd name="connsiteX110" fmla="*/ 998113 w 1068947"/>
              <a:gd name="connsiteY110" fmla="*/ 122349 h 2279561"/>
              <a:gd name="connsiteX111" fmla="*/ 933719 w 1068947"/>
              <a:gd name="connsiteY111" fmla="*/ 115910 h 2279561"/>
              <a:gd name="connsiteX112" fmla="*/ 914400 w 1068947"/>
              <a:gd name="connsiteY112" fmla="*/ 96592 h 2279561"/>
              <a:gd name="connsiteX113" fmla="*/ 856446 w 1068947"/>
              <a:gd name="connsiteY113" fmla="*/ 57955 h 227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068947" h="2279561">
                <a:moveTo>
                  <a:pt x="856446" y="57955"/>
                </a:moveTo>
                <a:cubicBezTo>
                  <a:pt x="823176" y="50442"/>
                  <a:pt x="761330" y="59731"/>
                  <a:pt x="714778" y="51516"/>
                </a:cubicBezTo>
                <a:cubicBezTo>
                  <a:pt x="687298" y="46667"/>
                  <a:pt x="664336" y="26984"/>
                  <a:pt x="637505" y="19318"/>
                </a:cubicBezTo>
                <a:cubicBezTo>
                  <a:pt x="585902" y="4574"/>
                  <a:pt x="607254" y="11380"/>
                  <a:pt x="573110" y="0"/>
                </a:cubicBezTo>
                <a:cubicBezTo>
                  <a:pt x="528034" y="4293"/>
                  <a:pt x="482839" y="7484"/>
                  <a:pt x="437882" y="12879"/>
                </a:cubicBezTo>
                <a:cubicBezTo>
                  <a:pt x="425242" y="14396"/>
                  <a:pt x="405409" y="21557"/>
                  <a:pt x="392806" y="25758"/>
                </a:cubicBezTo>
                <a:cubicBezTo>
                  <a:pt x="305989" y="98105"/>
                  <a:pt x="400417" y="30440"/>
                  <a:pt x="315533" y="64394"/>
                </a:cubicBezTo>
                <a:cubicBezTo>
                  <a:pt x="206083" y="108175"/>
                  <a:pt x="363362" y="65318"/>
                  <a:pt x="264017" y="90152"/>
                </a:cubicBezTo>
                <a:cubicBezTo>
                  <a:pt x="230398" y="112565"/>
                  <a:pt x="259633" y="96616"/>
                  <a:pt x="212502" y="109470"/>
                </a:cubicBezTo>
                <a:cubicBezTo>
                  <a:pt x="199405" y="113042"/>
                  <a:pt x="173865" y="122349"/>
                  <a:pt x="173865" y="122349"/>
                </a:cubicBezTo>
                <a:cubicBezTo>
                  <a:pt x="167426" y="130935"/>
                  <a:pt x="162136" y="140518"/>
                  <a:pt x="154547" y="148107"/>
                </a:cubicBezTo>
                <a:cubicBezTo>
                  <a:pt x="149075" y="153579"/>
                  <a:pt x="140266" y="155110"/>
                  <a:pt x="135229" y="160986"/>
                </a:cubicBezTo>
                <a:cubicBezTo>
                  <a:pt x="127084" y="170489"/>
                  <a:pt x="122350" y="182451"/>
                  <a:pt x="115910" y="193183"/>
                </a:cubicBezTo>
                <a:cubicBezTo>
                  <a:pt x="113764" y="201769"/>
                  <a:pt x="112758" y="210724"/>
                  <a:pt x="109471" y="218941"/>
                </a:cubicBezTo>
                <a:cubicBezTo>
                  <a:pt x="78434" y="296536"/>
                  <a:pt x="98416" y="224527"/>
                  <a:pt x="83713" y="283335"/>
                </a:cubicBezTo>
                <a:cubicBezTo>
                  <a:pt x="85860" y="321972"/>
                  <a:pt x="86484" y="360723"/>
                  <a:pt x="90153" y="399245"/>
                </a:cubicBezTo>
                <a:cubicBezTo>
                  <a:pt x="90797" y="406002"/>
                  <a:pt x="97303" y="411813"/>
                  <a:pt x="96592" y="418563"/>
                </a:cubicBezTo>
                <a:cubicBezTo>
                  <a:pt x="92934" y="453313"/>
                  <a:pt x="85749" y="487695"/>
                  <a:pt x="77274" y="521594"/>
                </a:cubicBezTo>
                <a:cubicBezTo>
                  <a:pt x="74946" y="530907"/>
                  <a:pt x="68177" y="538529"/>
                  <a:pt x="64395" y="547352"/>
                </a:cubicBezTo>
                <a:cubicBezTo>
                  <a:pt x="56798" y="565078"/>
                  <a:pt x="57461" y="573108"/>
                  <a:pt x="51516" y="592428"/>
                </a:cubicBezTo>
                <a:cubicBezTo>
                  <a:pt x="45528" y="611891"/>
                  <a:pt x="37137" y="630628"/>
                  <a:pt x="32198" y="650383"/>
                </a:cubicBezTo>
                <a:cubicBezTo>
                  <a:pt x="16471" y="713284"/>
                  <a:pt x="36622" y="628933"/>
                  <a:pt x="19319" y="721217"/>
                </a:cubicBezTo>
                <a:cubicBezTo>
                  <a:pt x="10093" y="770423"/>
                  <a:pt x="10941" y="765672"/>
                  <a:pt x="0" y="798490"/>
                </a:cubicBezTo>
                <a:cubicBezTo>
                  <a:pt x="6440" y="905814"/>
                  <a:pt x="11922" y="1013200"/>
                  <a:pt x="19319" y="1120462"/>
                </a:cubicBezTo>
                <a:cubicBezTo>
                  <a:pt x="20510" y="1137726"/>
                  <a:pt x="24378" y="1154727"/>
                  <a:pt x="25758" y="1171977"/>
                </a:cubicBezTo>
                <a:cubicBezTo>
                  <a:pt x="35274" y="1290921"/>
                  <a:pt x="1229" y="1260801"/>
                  <a:pt x="51516" y="1294327"/>
                </a:cubicBezTo>
                <a:cubicBezTo>
                  <a:pt x="55809" y="1300766"/>
                  <a:pt x="59897" y="1307347"/>
                  <a:pt x="64395" y="1313645"/>
                </a:cubicBezTo>
                <a:cubicBezTo>
                  <a:pt x="70633" y="1322378"/>
                  <a:pt x="78913" y="1329804"/>
                  <a:pt x="83713" y="1339403"/>
                </a:cubicBezTo>
                <a:cubicBezTo>
                  <a:pt x="87671" y="1347319"/>
                  <a:pt x="88006" y="1356575"/>
                  <a:pt x="90153" y="1365161"/>
                </a:cubicBezTo>
                <a:cubicBezTo>
                  <a:pt x="92299" y="1390919"/>
                  <a:pt x="91523" y="1417089"/>
                  <a:pt x="96592" y="1442434"/>
                </a:cubicBezTo>
                <a:cubicBezTo>
                  <a:pt x="98618" y="1452564"/>
                  <a:pt x="122713" y="1476007"/>
                  <a:pt x="128789" y="1481070"/>
                </a:cubicBezTo>
                <a:cubicBezTo>
                  <a:pt x="134734" y="1486025"/>
                  <a:pt x="142901" y="1488222"/>
                  <a:pt x="148107" y="1493949"/>
                </a:cubicBezTo>
                <a:cubicBezTo>
                  <a:pt x="164570" y="1512058"/>
                  <a:pt x="182239" y="1530014"/>
                  <a:pt x="193184" y="1551904"/>
                </a:cubicBezTo>
                <a:cubicBezTo>
                  <a:pt x="199623" y="1564783"/>
                  <a:pt x="207745" y="1576950"/>
                  <a:pt x="212502" y="1590541"/>
                </a:cubicBezTo>
                <a:cubicBezTo>
                  <a:pt x="227099" y="1632247"/>
                  <a:pt x="241990" y="1692909"/>
                  <a:pt x="251138" y="1738648"/>
                </a:cubicBezTo>
                <a:cubicBezTo>
                  <a:pt x="253699" y="1751451"/>
                  <a:pt x="255431" y="1764406"/>
                  <a:pt x="257578" y="1777285"/>
                </a:cubicBezTo>
                <a:cubicBezTo>
                  <a:pt x="246846" y="1792310"/>
                  <a:pt x="232239" y="1805217"/>
                  <a:pt x="225381" y="1822361"/>
                </a:cubicBezTo>
                <a:cubicBezTo>
                  <a:pt x="218954" y="1838429"/>
                  <a:pt x="221786" y="1856806"/>
                  <a:pt x="218941" y="1873876"/>
                </a:cubicBezTo>
                <a:cubicBezTo>
                  <a:pt x="217486" y="1882606"/>
                  <a:pt x="214648" y="1891048"/>
                  <a:pt x="212502" y="1899634"/>
                </a:cubicBezTo>
                <a:cubicBezTo>
                  <a:pt x="213582" y="1917989"/>
                  <a:pt x="211498" y="1997843"/>
                  <a:pt x="225381" y="2034862"/>
                </a:cubicBezTo>
                <a:cubicBezTo>
                  <a:pt x="228752" y="2043850"/>
                  <a:pt x="233967" y="2052034"/>
                  <a:pt x="238260" y="2060620"/>
                </a:cubicBezTo>
                <a:cubicBezTo>
                  <a:pt x="240406" y="2079938"/>
                  <a:pt x="234264" y="2102177"/>
                  <a:pt x="244699" y="2118575"/>
                </a:cubicBezTo>
                <a:cubicBezTo>
                  <a:pt x="251987" y="2130028"/>
                  <a:pt x="270457" y="2127161"/>
                  <a:pt x="283336" y="2131454"/>
                </a:cubicBezTo>
                <a:cubicBezTo>
                  <a:pt x="317857" y="2142961"/>
                  <a:pt x="288227" y="2133971"/>
                  <a:pt x="334851" y="2144332"/>
                </a:cubicBezTo>
                <a:cubicBezTo>
                  <a:pt x="346156" y="2146844"/>
                  <a:pt x="368347" y="2152248"/>
                  <a:pt x="379927" y="2157211"/>
                </a:cubicBezTo>
                <a:cubicBezTo>
                  <a:pt x="388750" y="2160992"/>
                  <a:pt x="397350" y="2165327"/>
                  <a:pt x="405685" y="2170090"/>
                </a:cubicBezTo>
                <a:cubicBezTo>
                  <a:pt x="412404" y="2173930"/>
                  <a:pt x="417661" y="2180522"/>
                  <a:pt x="425003" y="2182969"/>
                </a:cubicBezTo>
                <a:cubicBezTo>
                  <a:pt x="437390" y="2187098"/>
                  <a:pt x="450873" y="2186672"/>
                  <a:pt x="463640" y="2189408"/>
                </a:cubicBezTo>
                <a:cubicBezTo>
                  <a:pt x="595477" y="2217658"/>
                  <a:pt x="422793" y="2198988"/>
                  <a:pt x="695460" y="2208727"/>
                </a:cubicBezTo>
                <a:cubicBezTo>
                  <a:pt x="706192" y="2210873"/>
                  <a:pt x="717174" y="2212021"/>
                  <a:pt x="727657" y="2215166"/>
                </a:cubicBezTo>
                <a:cubicBezTo>
                  <a:pt x="738729" y="2218487"/>
                  <a:pt x="748384" y="2226611"/>
                  <a:pt x="759854" y="2228045"/>
                </a:cubicBezTo>
                <a:cubicBezTo>
                  <a:pt x="800378" y="2233111"/>
                  <a:pt x="841420" y="2232338"/>
                  <a:pt x="882203" y="2234485"/>
                </a:cubicBezTo>
                <a:cubicBezTo>
                  <a:pt x="894930" y="2238727"/>
                  <a:pt x="911761" y="2242454"/>
                  <a:pt x="920840" y="2253803"/>
                </a:cubicBezTo>
                <a:cubicBezTo>
                  <a:pt x="925080" y="2259103"/>
                  <a:pt x="921631" y="2269356"/>
                  <a:pt x="927279" y="2273121"/>
                </a:cubicBezTo>
                <a:cubicBezTo>
                  <a:pt x="936386" y="2279192"/>
                  <a:pt x="948744" y="2277414"/>
                  <a:pt x="959476" y="2279561"/>
                </a:cubicBezTo>
                <a:cubicBezTo>
                  <a:pt x="967450" y="2239695"/>
                  <a:pt x="968676" y="2255031"/>
                  <a:pt x="959476" y="2215166"/>
                </a:cubicBezTo>
                <a:cubicBezTo>
                  <a:pt x="955496" y="2197919"/>
                  <a:pt x="946598" y="2163651"/>
                  <a:pt x="946598" y="2163651"/>
                </a:cubicBezTo>
                <a:cubicBezTo>
                  <a:pt x="944451" y="2137893"/>
                  <a:pt x="942498" y="2112118"/>
                  <a:pt x="940158" y="2086377"/>
                </a:cubicBezTo>
                <a:cubicBezTo>
                  <a:pt x="935128" y="2031050"/>
                  <a:pt x="938012" y="2035577"/>
                  <a:pt x="927279" y="1996225"/>
                </a:cubicBezTo>
                <a:cubicBezTo>
                  <a:pt x="923167" y="1981149"/>
                  <a:pt x="921883" y="1964868"/>
                  <a:pt x="914400" y="1951149"/>
                </a:cubicBezTo>
                <a:cubicBezTo>
                  <a:pt x="906705" y="1937042"/>
                  <a:pt x="875683" y="1915671"/>
                  <a:pt x="862885" y="1906073"/>
                </a:cubicBezTo>
                <a:cubicBezTo>
                  <a:pt x="857630" y="1890308"/>
                  <a:pt x="853514" y="1874922"/>
                  <a:pt x="843567" y="1860997"/>
                </a:cubicBezTo>
                <a:cubicBezTo>
                  <a:pt x="838274" y="1853587"/>
                  <a:pt x="830175" y="1848593"/>
                  <a:pt x="824248" y="1841679"/>
                </a:cubicBezTo>
                <a:cubicBezTo>
                  <a:pt x="817263" y="1833530"/>
                  <a:pt x="813079" y="1822906"/>
                  <a:pt x="804930" y="1815921"/>
                </a:cubicBezTo>
                <a:cubicBezTo>
                  <a:pt x="790691" y="1803716"/>
                  <a:pt x="775841" y="1803455"/>
                  <a:pt x="759854" y="1796603"/>
                </a:cubicBezTo>
                <a:cubicBezTo>
                  <a:pt x="751031" y="1792822"/>
                  <a:pt x="742431" y="1788487"/>
                  <a:pt x="734096" y="1783724"/>
                </a:cubicBezTo>
                <a:cubicBezTo>
                  <a:pt x="727377" y="1779884"/>
                  <a:pt x="721891" y="1773894"/>
                  <a:pt x="714778" y="1770845"/>
                </a:cubicBezTo>
                <a:cubicBezTo>
                  <a:pt x="706643" y="1767359"/>
                  <a:pt x="697606" y="1766552"/>
                  <a:pt x="689020" y="1764406"/>
                </a:cubicBezTo>
                <a:cubicBezTo>
                  <a:pt x="682581" y="1760113"/>
                  <a:pt x="676624" y="1754988"/>
                  <a:pt x="669702" y="1751527"/>
                </a:cubicBezTo>
                <a:cubicBezTo>
                  <a:pt x="616363" y="1724857"/>
                  <a:pt x="657185" y="1748922"/>
                  <a:pt x="618186" y="1732208"/>
                </a:cubicBezTo>
                <a:cubicBezTo>
                  <a:pt x="579272" y="1715531"/>
                  <a:pt x="605443" y="1724927"/>
                  <a:pt x="573110" y="1706451"/>
                </a:cubicBezTo>
                <a:cubicBezTo>
                  <a:pt x="479326" y="1652859"/>
                  <a:pt x="600272" y="1723251"/>
                  <a:pt x="528034" y="1687132"/>
                </a:cubicBezTo>
                <a:cubicBezTo>
                  <a:pt x="516839" y="1681535"/>
                  <a:pt x="506778" y="1673892"/>
                  <a:pt x="495837" y="1667814"/>
                </a:cubicBezTo>
                <a:cubicBezTo>
                  <a:pt x="484472" y="1661500"/>
                  <a:pt x="460882" y="1652177"/>
                  <a:pt x="450761" y="1642056"/>
                </a:cubicBezTo>
                <a:cubicBezTo>
                  <a:pt x="443172" y="1634467"/>
                  <a:pt x="439032" y="1623888"/>
                  <a:pt x="431443" y="1616299"/>
                </a:cubicBezTo>
                <a:cubicBezTo>
                  <a:pt x="405329" y="1590185"/>
                  <a:pt x="407395" y="1605699"/>
                  <a:pt x="386367" y="1577662"/>
                </a:cubicBezTo>
                <a:cubicBezTo>
                  <a:pt x="352407" y="1532382"/>
                  <a:pt x="385684" y="1554783"/>
                  <a:pt x="341291" y="1532586"/>
                </a:cubicBezTo>
                <a:cubicBezTo>
                  <a:pt x="310482" y="1486372"/>
                  <a:pt x="326478" y="1504894"/>
                  <a:pt x="296215" y="1474631"/>
                </a:cubicBezTo>
                <a:cubicBezTo>
                  <a:pt x="294068" y="1468192"/>
                  <a:pt x="289352" y="1462088"/>
                  <a:pt x="289775" y="1455313"/>
                </a:cubicBezTo>
                <a:cubicBezTo>
                  <a:pt x="294383" y="1381573"/>
                  <a:pt x="293336" y="1390235"/>
                  <a:pt x="315533" y="1345842"/>
                </a:cubicBezTo>
                <a:cubicBezTo>
                  <a:pt x="317575" y="1335630"/>
                  <a:pt x="324276" y="1299468"/>
                  <a:pt x="328412" y="1287887"/>
                </a:cubicBezTo>
                <a:cubicBezTo>
                  <a:pt x="336187" y="1266116"/>
                  <a:pt x="345062" y="1244742"/>
                  <a:pt x="354169" y="1223493"/>
                </a:cubicBezTo>
                <a:cubicBezTo>
                  <a:pt x="357950" y="1214670"/>
                  <a:pt x="359760" y="1203982"/>
                  <a:pt x="367048" y="1197735"/>
                </a:cubicBezTo>
                <a:cubicBezTo>
                  <a:pt x="375825" y="1190212"/>
                  <a:pt x="388723" y="1189639"/>
                  <a:pt x="399246" y="1184856"/>
                </a:cubicBezTo>
                <a:cubicBezTo>
                  <a:pt x="412354" y="1178898"/>
                  <a:pt x="424120" y="1169772"/>
                  <a:pt x="437882" y="1165538"/>
                </a:cubicBezTo>
                <a:cubicBezTo>
                  <a:pt x="452389" y="1161074"/>
                  <a:pt x="468025" y="1161814"/>
                  <a:pt x="482958" y="1159099"/>
                </a:cubicBezTo>
                <a:cubicBezTo>
                  <a:pt x="491666" y="1157516"/>
                  <a:pt x="500130" y="1154806"/>
                  <a:pt x="508716" y="1152659"/>
                </a:cubicBezTo>
                <a:lnTo>
                  <a:pt x="547353" y="1126901"/>
                </a:lnTo>
                <a:cubicBezTo>
                  <a:pt x="553792" y="1122608"/>
                  <a:pt x="561717" y="1119968"/>
                  <a:pt x="566671" y="1114023"/>
                </a:cubicBezTo>
                <a:cubicBezTo>
                  <a:pt x="606880" y="1065771"/>
                  <a:pt x="584492" y="1084011"/>
                  <a:pt x="631065" y="1056068"/>
                </a:cubicBezTo>
                <a:cubicBezTo>
                  <a:pt x="635358" y="1049628"/>
                  <a:pt x="638907" y="1042625"/>
                  <a:pt x="643944" y="1036749"/>
                </a:cubicBezTo>
                <a:cubicBezTo>
                  <a:pt x="651846" y="1027530"/>
                  <a:pt x="662417" y="1020706"/>
                  <a:pt x="669702" y="1010992"/>
                </a:cubicBezTo>
                <a:cubicBezTo>
                  <a:pt x="675462" y="1003313"/>
                  <a:pt x="676821" y="992914"/>
                  <a:pt x="682581" y="985234"/>
                </a:cubicBezTo>
                <a:cubicBezTo>
                  <a:pt x="689866" y="975520"/>
                  <a:pt x="700215" y="968501"/>
                  <a:pt x="708338" y="959476"/>
                </a:cubicBezTo>
                <a:cubicBezTo>
                  <a:pt x="719553" y="947015"/>
                  <a:pt x="728681" y="932694"/>
                  <a:pt x="740536" y="920839"/>
                </a:cubicBezTo>
                <a:cubicBezTo>
                  <a:pt x="752390" y="908985"/>
                  <a:pt x="767318" y="900496"/>
                  <a:pt x="779172" y="888642"/>
                </a:cubicBezTo>
                <a:cubicBezTo>
                  <a:pt x="788891" y="878923"/>
                  <a:pt x="797306" y="867881"/>
                  <a:pt x="804930" y="856445"/>
                </a:cubicBezTo>
                <a:cubicBezTo>
                  <a:pt x="815032" y="841293"/>
                  <a:pt x="817514" y="824543"/>
                  <a:pt x="830688" y="811369"/>
                </a:cubicBezTo>
                <a:cubicBezTo>
                  <a:pt x="880305" y="761754"/>
                  <a:pt x="850063" y="833819"/>
                  <a:pt x="920840" y="727656"/>
                </a:cubicBezTo>
                <a:cubicBezTo>
                  <a:pt x="935535" y="705614"/>
                  <a:pt x="952171" y="682392"/>
                  <a:pt x="959476" y="656823"/>
                </a:cubicBezTo>
                <a:cubicBezTo>
                  <a:pt x="963769" y="641797"/>
                  <a:pt x="964766" y="625406"/>
                  <a:pt x="972355" y="611746"/>
                </a:cubicBezTo>
                <a:cubicBezTo>
                  <a:pt x="978028" y="601535"/>
                  <a:pt x="1001254" y="595674"/>
                  <a:pt x="1010992" y="592428"/>
                </a:cubicBezTo>
                <a:cubicBezTo>
                  <a:pt x="1013138" y="560231"/>
                  <a:pt x="1014858" y="528003"/>
                  <a:pt x="1017431" y="495837"/>
                </a:cubicBezTo>
                <a:cubicBezTo>
                  <a:pt x="1019151" y="474334"/>
                  <a:pt x="1015859" y="451471"/>
                  <a:pt x="1023871" y="431442"/>
                </a:cubicBezTo>
                <a:cubicBezTo>
                  <a:pt x="1033602" y="407115"/>
                  <a:pt x="1053922" y="388513"/>
                  <a:pt x="1068947" y="367048"/>
                </a:cubicBezTo>
                <a:cubicBezTo>
                  <a:pt x="1064654" y="352023"/>
                  <a:pt x="1063657" y="335632"/>
                  <a:pt x="1056068" y="321972"/>
                </a:cubicBezTo>
                <a:cubicBezTo>
                  <a:pt x="1052310" y="315207"/>
                  <a:pt x="1041043" y="315532"/>
                  <a:pt x="1036750" y="309093"/>
                </a:cubicBezTo>
                <a:cubicBezTo>
                  <a:pt x="1031841" y="301729"/>
                  <a:pt x="1032457" y="291921"/>
                  <a:pt x="1030310" y="283335"/>
                </a:cubicBezTo>
                <a:cubicBezTo>
                  <a:pt x="1028164" y="257577"/>
                  <a:pt x="1026211" y="231803"/>
                  <a:pt x="1023871" y="206062"/>
                </a:cubicBezTo>
                <a:cubicBezTo>
                  <a:pt x="1021918" y="184579"/>
                  <a:pt x="1023775" y="162286"/>
                  <a:pt x="1017431" y="141668"/>
                </a:cubicBezTo>
                <a:cubicBezTo>
                  <a:pt x="1014753" y="132964"/>
                  <a:pt x="1006817" y="125027"/>
                  <a:pt x="998113" y="122349"/>
                </a:cubicBezTo>
                <a:cubicBezTo>
                  <a:pt x="977495" y="116005"/>
                  <a:pt x="955184" y="118056"/>
                  <a:pt x="933719" y="115910"/>
                </a:cubicBezTo>
                <a:cubicBezTo>
                  <a:pt x="927279" y="109471"/>
                  <a:pt x="922307" y="101110"/>
                  <a:pt x="914400" y="96592"/>
                </a:cubicBezTo>
                <a:cubicBezTo>
                  <a:pt x="906716" y="92201"/>
                  <a:pt x="889716" y="65468"/>
                  <a:pt x="856446" y="57955"/>
                </a:cubicBezTo>
                <a:close/>
              </a:path>
            </a:pathLst>
          </a:custGeom>
          <a:solidFill>
            <a:srgbClr val="B65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C3E07C-8E3C-4CBB-A2B2-16C478C89634}"/>
              </a:ext>
            </a:extLst>
          </p:cNvPr>
          <p:cNvSpPr/>
          <p:nvPr/>
        </p:nvSpPr>
        <p:spPr>
          <a:xfrm>
            <a:off x="938423" y="3412128"/>
            <a:ext cx="935488" cy="916740"/>
          </a:xfrm>
          <a:custGeom>
            <a:avLst/>
            <a:gdLst>
              <a:gd name="connsiteX0" fmla="*/ 252873 w 935488"/>
              <a:gd name="connsiteY0" fmla="*/ 773 h 916740"/>
              <a:gd name="connsiteX1" fmla="*/ 201357 w 935488"/>
              <a:gd name="connsiteY1" fmla="*/ 7213 h 916740"/>
              <a:gd name="connsiteX2" fmla="*/ 169160 w 935488"/>
              <a:gd name="connsiteY2" fmla="*/ 32971 h 916740"/>
              <a:gd name="connsiteX3" fmla="*/ 111205 w 935488"/>
              <a:gd name="connsiteY3" fmla="*/ 123123 h 916740"/>
              <a:gd name="connsiteX4" fmla="*/ 91887 w 935488"/>
              <a:gd name="connsiteY4" fmla="*/ 168199 h 916740"/>
              <a:gd name="connsiteX5" fmla="*/ 85447 w 935488"/>
              <a:gd name="connsiteY5" fmla="*/ 335624 h 916740"/>
              <a:gd name="connsiteX6" fmla="*/ 79008 w 935488"/>
              <a:gd name="connsiteY6" fmla="*/ 354942 h 916740"/>
              <a:gd name="connsiteX7" fmla="*/ 40371 w 935488"/>
              <a:gd name="connsiteY7" fmla="*/ 387140 h 916740"/>
              <a:gd name="connsiteX8" fmla="*/ 21053 w 935488"/>
              <a:gd name="connsiteY8" fmla="*/ 393579 h 916740"/>
              <a:gd name="connsiteX9" fmla="*/ 1735 w 935488"/>
              <a:gd name="connsiteY9" fmla="*/ 425776 h 916740"/>
              <a:gd name="connsiteX10" fmla="*/ 8174 w 935488"/>
              <a:gd name="connsiteY10" fmla="*/ 664035 h 916740"/>
              <a:gd name="connsiteX11" fmla="*/ 53250 w 935488"/>
              <a:gd name="connsiteY11" fmla="*/ 702672 h 916740"/>
              <a:gd name="connsiteX12" fmla="*/ 104766 w 935488"/>
              <a:gd name="connsiteY12" fmla="*/ 728430 h 916740"/>
              <a:gd name="connsiteX13" fmla="*/ 130523 w 935488"/>
              <a:gd name="connsiteY13" fmla="*/ 741309 h 916740"/>
              <a:gd name="connsiteX14" fmla="*/ 188478 w 935488"/>
              <a:gd name="connsiteY14" fmla="*/ 792824 h 916740"/>
              <a:gd name="connsiteX15" fmla="*/ 227115 w 935488"/>
              <a:gd name="connsiteY15" fmla="*/ 857218 h 916740"/>
              <a:gd name="connsiteX16" fmla="*/ 278631 w 935488"/>
              <a:gd name="connsiteY16" fmla="*/ 882976 h 916740"/>
              <a:gd name="connsiteX17" fmla="*/ 297949 w 935488"/>
              <a:gd name="connsiteY17" fmla="*/ 889416 h 916740"/>
              <a:gd name="connsiteX18" fmla="*/ 394540 w 935488"/>
              <a:gd name="connsiteY18" fmla="*/ 895855 h 916740"/>
              <a:gd name="connsiteX19" fmla="*/ 478253 w 935488"/>
              <a:gd name="connsiteY19" fmla="*/ 915173 h 916740"/>
              <a:gd name="connsiteX20" fmla="*/ 516890 w 935488"/>
              <a:gd name="connsiteY20" fmla="*/ 895855 h 916740"/>
              <a:gd name="connsiteX21" fmla="*/ 523329 w 935488"/>
              <a:gd name="connsiteY21" fmla="*/ 857218 h 916740"/>
              <a:gd name="connsiteX22" fmla="*/ 542647 w 935488"/>
              <a:gd name="connsiteY22" fmla="*/ 696233 h 916740"/>
              <a:gd name="connsiteX23" fmla="*/ 555526 w 935488"/>
              <a:gd name="connsiteY23" fmla="*/ 670475 h 916740"/>
              <a:gd name="connsiteX24" fmla="*/ 574845 w 935488"/>
              <a:gd name="connsiteY24" fmla="*/ 651157 h 916740"/>
              <a:gd name="connsiteX25" fmla="*/ 581284 w 935488"/>
              <a:gd name="connsiteY25" fmla="*/ 631838 h 916740"/>
              <a:gd name="connsiteX26" fmla="*/ 626360 w 935488"/>
              <a:gd name="connsiteY26" fmla="*/ 586762 h 916740"/>
              <a:gd name="connsiteX27" fmla="*/ 658557 w 935488"/>
              <a:gd name="connsiteY27" fmla="*/ 535247 h 916740"/>
              <a:gd name="connsiteX28" fmla="*/ 697194 w 935488"/>
              <a:gd name="connsiteY28" fmla="*/ 490171 h 916740"/>
              <a:gd name="connsiteX29" fmla="*/ 710073 w 935488"/>
              <a:gd name="connsiteY29" fmla="*/ 470852 h 916740"/>
              <a:gd name="connsiteX30" fmla="*/ 748709 w 935488"/>
              <a:gd name="connsiteY30" fmla="*/ 451534 h 916740"/>
              <a:gd name="connsiteX31" fmla="*/ 774467 w 935488"/>
              <a:gd name="connsiteY31" fmla="*/ 432216 h 916740"/>
              <a:gd name="connsiteX32" fmla="*/ 793785 w 935488"/>
              <a:gd name="connsiteY32" fmla="*/ 393579 h 916740"/>
              <a:gd name="connsiteX33" fmla="*/ 819543 w 935488"/>
              <a:gd name="connsiteY33" fmla="*/ 348503 h 916740"/>
              <a:gd name="connsiteX34" fmla="*/ 832422 w 935488"/>
              <a:gd name="connsiteY34" fmla="*/ 296987 h 916740"/>
              <a:gd name="connsiteX35" fmla="*/ 845301 w 935488"/>
              <a:gd name="connsiteY35" fmla="*/ 277669 h 916740"/>
              <a:gd name="connsiteX36" fmla="*/ 896816 w 935488"/>
              <a:gd name="connsiteY36" fmla="*/ 226154 h 916740"/>
              <a:gd name="connsiteX37" fmla="*/ 916135 w 935488"/>
              <a:gd name="connsiteY37" fmla="*/ 219714 h 916740"/>
              <a:gd name="connsiteX38" fmla="*/ 935453 w 935488"/>
              <a:gd name="connsiteY38" fmla="*/ 200396 h 916740"/>
              <a:gd name="connsiteX39" fmla="*/ 883938 w 935488"/>
              <a:gd name="connsiteY39" fmla="*/ 129562 h 916740"/>
              <a:gd name="connsiteX40" fmla="*/ 838862 w 935488"/>
              <a:gd name="connsiteY40" fmla="*/ 123123 h 916740"/>
              <a:gd name="connsiteX41" fmla="*/ 806664 w 935488"/>
              <a:gd name="connsiteY41" fmla="*/ 116683 h 916740"/>
              <a:gd name="connsiteX42" fmla="*/ 780907 w 935488"/>
              <a:gd name="connsiteY42" fmla="*/ 103804 h 916740"/>
              <a:gd name="connsiteX43" fmla="*/ 755149 w 935488"/>
              <a:gd name="connsiteY43" fmla="*/ 97365 h 916740"/>
              <a:gd name="connsiteX44" fmla="*/ 710073 w 935488"/>
              <a:gd name="connsiteY44" fmla="*/ 84486 h 916740"/>
              <a:gd name="connsiteX45" fmla="*/ 684315 w 935488"/>
              <a:gd name="connsiteY45" fmla="*/ 71607 h 916740"/>
              <a:gd name="connsiteX46" fmla="*/ 529769 w 935488"/>
              <a:gd name="connsiteY46" fmla="*/ 65168 h 916740"/>
              <a:gd name="connsiteX47" fmla="*/ 497571 w 935488"/>
              <a:gd name="connsiteY47" fmla="*/ 58728 h 916740"/>
              <a:gd name="connsiteX48" fmla="*/ 420298 w 935488"/>
              <a:gd name="connsiteY48" fmla="*/ 52289 h 916740"/>
              <a:gd name="connsiteX49" fmla="*/ 362343 w 935488"/>
              <a:gd name="connsiteY49" fmla="*/ 32971 h 916740"/>
              <a:gd name="connsiteX50" fmla="*/ 291509 w 935488"/>
              <a:gd name="connsiteY50" fmla="*/ 20092 h 916740"/>
              <a:gd name="connsiteX51" fmla="*/ 252873 w 935488"/>
              <a:gd name="connsiteY51" fmla="*/ 773 h 91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35488" h="916740">
                <a:moveTo>
                  <a:pt x="252873" y="773"/>
                </a:moveTo>
                <a:cubicBezTo>
                  <a:pt x="237848" y="-1373"/>
                  <a:pt x="217509" y="1001"/>
                  <a:pt x="201357" y="7213"/>
                </a:cubicBezTo>
                <a:cubicBezTo>
                  <a:pt x="188529" y="12147"/>
                  <a:pt x="178879" y="23252"/>
                  <a:pt x="169160" y="32971"/>
                </a:cubicBezTo>
                <a:cubicBezTo>
                  <a:pt x="133569" y="68562"/>
                  <a:pt x="134272" y="76990"/>
                  <a:pt x="111205" y="123123"/>
                </a:cubicBezTo>
                <a:cubicBezTo>
                  <a:pt x="95289" y="154954"/>
                  <a:pt x="101362" y="139772"/>
                  <a:pt x="91887" y="168199"/>
                </a:cubicBezTo>
                <a:cubicBezTo>
                  <a:pt x="89740" y="224007"/>
                  <a:pt x="89290" y="279907"/>
                  <a:pt x="85447" y="335624"/>
                </a:cubicBezTo>
                <a:cubicBezTo>
                  <a:pt x="84980" y="342396"/>
                  <a:pt x="82773" y="349294"/>
                  <a:pt x="79008" y="354942"/>
                </a:cubicBezTo>
                <a:cubicBezTo>
                  <a:pt x="71886" y="365625"/>
                  <a:pt x="52252" y="381200"/>
                  <a:pt x="40371" y="387140"/>
                </a:cubicBezTo>
                <a:cubicBezTo>
                  <a:pt x="34300" y="390175"/>
                  <a:pt x="27492" y="391433"/>
                  <a:pt x="21053" y="393579"/>
                </a:cubicBezTo>
                <a:cubicBezTo>
                  <a:pt x="14614" y="404311"/>
                  <a:pt x="2330" y="413274"/>
                  <a:pt x="1735" y="425776"/>
                </a:cubicBezTo>
                <a:cubicBezTo>
                  <a:pt x="-2044" y="505135"/>
                  <a:pt x="460" y="584962"/>
                  <a:pt x="8174" y="664035"/>
                </a:cubicBezTo>
                <a:cubicBezTo>
                  <a:pt x="10223" y="685042"/>
                  <a:pt x="38490" y="696112"/>
                  <a:pt x="53250" y="702672"/>
                </a:cubicBezTo>
                <a:cubicBezTo>
                  <a:pt x="138821" y="740704"/>
                  <a:pt x="44904" y="694223"/>
                  <a:pt x="104766" y="728430"/>
                </a:cubicBezTo>
                <a:cubicBezTo>
                  <a:pt x="113100" y="733193"/>
                  <a:pt x="123027" y="735312"/>
                  <a:pt x="130523" y="741309"/>
                </a:cubicBezTo>
                <a:cubicBezTo>
                  <a:pt x="240799" y="829530"/>
                  <a:pt x="125890" y="751098"/>
                  <a:pt x="188478" y="792824"/>
                </a:cubicBezTo>
                <a:cubicBezTo>
                  <a:pt x="197264" y="810396"/>
                  <a:pt x="213793" y="846116"/>
                  <a:pt x="227115" y="857218"/>
                </a:cubicBezTo>
                <a:cubicBezTo>
                  <a:pt x="241864" y="869509"/>
                  <a:pt x="260418" y="876904"/>
                  <a:pt x="278631" y="882976"/>
                </a:cubicBezTo>
                <a:cubicBezTo>
                  <a:pt x="285070" y="885123"/>
                  <a:pt x="291203" y="888666"/>
                  <a:pt x="297949" y="889416"/>
                </a:cubicBezTo>
                <a:cubicBezTo>
                  <a:pt x="330020" y="892980"/>
                  <a:pt x="362343" y="893709"/>
                  <a:pt x="394540" y="895855"/>
                </a:cubicBezTo>
                <a:cubicBezTo>
                  <a:pt x="424818" y="910994"/>
                  <a:pt x="436807" y="920699"/>
                  <a:pt x="478253" y="915173"/>
                </a:cubicBezTo>
                <a:cubicBezTo>
                  <a:pt x="492526" y="913270"/>
                  <a:pt x="504011" y="902294"/>
                  <a:pt x="516890" y="895855"/>
                </a:cubicBezTo>
                <a:cubicBezTo>
                  <a:pt x="519036" y="882976"/>
                  <a:pt x="521938" y="870200"/>
                  <a:pt x="523329" y="857218"/>
                </a:cubicBezTo>
                <a:cubicBezTo>
                  <a:pt x="525773" y="834410"/>
                  <a:pt x="522796" y="742553"/>
                  <a:pt x="542647" y="696233"/>
                </a:cubicBezTo>
                <a:cubicBezTo>
                  <a:pt x="546428" y="687410"/>
                  <a:pt x="549946" y="678286"/>
                  <a:pt x="555526" y="670475"/>
                </a:cubicBezTo>
                <a:cubicBezTo>
                  <a:pt x="560819" y="663065"/>
                  <a:pt x="568405" y="657596"/>
                  <a:pt x="574845" y="651157"/>
                </a:cubicBezTo>
                <a:cubicBezTo>
                  <a:pt x="576991" y="644717"/>
                  <a:pt x="577044" y="637139"/>
                  <a:pt x="581284" y="631838"/>
                </a:cubicBezTo>
                <a:cubicBezTo>
                  <a:pt x="594558" y="615245"/>
                  <a:pt x="626360" y="586762"/>
                  <a:pt x="626360" y="586762"/>
                </a:cubicBezTo>
                <a:cubicBezTo>
                  <a:pt x="655311" y="514385"/>
                  <a:pt x="621068" y="587732"/>
                  <a:pt x="658557" y="535247"/>
                </a:cubicBezTo>
                <a:cubicBezTo>
                  <a:pt x="692554" y="487651"/>
                  <a:pt x="645513" y="528931"/>
                  <a:pt x="697194" y="490171"/>
                </a:cubicBezTo>
                <a:cubicBezTo>
                  <a:pt x="701487" y="483731"/>
                  <a:pt x="703881" y="475496"/>
                  <a:pt x="710073" y="470852"/>
                </a:cubicBezTo>
                <a:cubicBezTo>
                  <a:pt x="721592" y="462213"/>
                  <a:pt x="736362" y="458942"/>
                  <a:pt x="748709" y="451534"/>
                </a:cubicBezTo>
                <a:cubicBezTo>
                  <a:pt x="757912" y="446012"/>
                  <a:pt x="765881" y="438655"/>
                  <a:pt x="774467" y="432216"/>
                </a:cubicBezTo>
                <a:cubicBezTo>
                  <a:pt x="811381" y="376844"/>
                  <a:pt x="767122" y="446905"/>
                  <a:pt x="793785" y="393579"/>
                </a:cubicBezTo>
                <a:cubicBezTo>
                  <a:pt x="826130" y="328888"/>
                  <a:pt x="785662" y="427555"/>
                  <a:pt x="819543" y="348503"/>
                </a:cubicBezTo>
                <a:cubicBezTo>
                  <a:pt x="843378" y="292890"/>
                  <a:pt x="802184" y="377623"/>
                  <a:pt x="832422" y="296987"/>
                </a:cubicBezTo>
                <a:cubicBezTo>
                  <a:pt x="835139" y="289741"/>
                  <a:pt x="840657" y="283860"/>
                  <a:pt x="845301" y="277669"/>
                </a:cubicBezTo>
                <a:cubicBezTo>
                  <a:pt x="863181" y="253830"/>
                  <a:pt x="871450" y="240649"/>
                  <a:pt x="896816" y="226154"/>
                </a:cubicBezTo>
                <a:cubicBezTo>
                  <a:pt x="902710" y="222786"/>
                  <a:pt x="909695" y="221861"/>
                  <a:pt x="916135" y="219714"/>
                </a:cubicBezTo>
                <a:cubicBezTo>
                  <a:pt x="922574" y="213275"/>
                  <a:pt x="936278" y="209465"/>
                  <a:pt x="935453" y="200396"/>
                </a:cubicBezTo>
                <a:cubicBezTo>
                  <a:pt x="933424" y="178074"/>
                  <a:pt x="909107" y="138714"/>
                  <a:pt x="883938" y="129562"/>
                </a:cubicBezTo>
                <a:cubicBezTo>
                  <a:pt x="869674" y="124375"/>
                  <a:pt x="853833" y="125618"/>
                  <a:pt x="838862" y="123123"/>
                </a:cubicBezTo>
                <a:cubicBezTo>
                  <a:pt x="828066" y="121324"/>
                  <a:pt x="817397" y="118830"/>
                  <a:pt x="806664" y="116683"/>
                </a:cubicBezTo>
                <a:cubicBezTo>
                  <a:pt x="798078" y="112390"/>
                  <a:pt x="789895" y="107174"/>
                  <a:pt x="780907" y="103804"/>
                </a:cubicBezTo>
                <a:cubicBezTo>
                  <a:pt x="772620" y="100697"/>
                  <a:pt x="763687" y="99694"/>
                  <a:pt x="755149" y="97365"/>
                </a:cubicBezTo>
                <a:cubicBezTo>
                  <a:pt x="740073" y="93253"/>
                  <a:pt x="724759" y="89826"/>
                  <a:pt x="710073" y="84486"/>
                </a:cubicBezTo>
                <a:cubicBezTo>
                  <a:pt x="701052" y="81205"/>
                  <a:pt x="693860" y="72630"/>
                  <a:pt x="684315" y="71607"/>
                </a:cubicBezTo>
                <a:cubicBezTo>
                  <a:pt x="633048" y="66114"/>
                  <a:pt x="581284" y="67314"/>
                  <a:pt x="529769" y="65168"/>
                </a:cubicBezTo>
                <a:cubicBezTo>
                  <a:pt x="519036" y="63021"/>
                  <a:pt x="508441" y="60007"/>
                  <a:pt x="497571" y="58728"/>
                </a:cubicBezTo>
                <a:cubicBezTo>
                  <a:pt x="471901" y="55708"/>
                  <a:pt x="445688" y="57125"/>
                  <a:pt x="420298" y="52289"/>
                </a:cubicBezTo>
                <a:cubicBezTo>
                  <a:pt x="400294" y="48479"/>
                  <a:pt x="382502" y="35851"/>
                  <a:pt x="362343" y="32971"/>
                </a:cubicBezTo>
                <a:cubicBezTo>
                  <a:pt x="349013" y="31067"/>
                  <a:pt x="308372" y="26837"/>
                  <a:pt x="291509" y="20092"/>
                </a:cubicBezTo>
                <a:cubicBezTo>
                  <a:pt x="288691" y="18965"/>
                  <a:pt x="267898" y="2919"/>
                  <a:pt x="252873" y="773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1D4185-DDA4-4611-B9D7-1FA1A695A1C8}"/>
              </a:ext>
            </a:extLst>
          </p:cNvPr>
          <p:cNvSpPr/>
          <p:nvPr/>
        </p:nvSpPr>
        <p:spPr>
          <a:xfrm>
            <a:off x="1435691" y="3824175"/>
            <a:ext cx="537470" cy="792901"/>
          </a:xfrm>
          <a:custGeom>
            <a:avLst/>
            <a:gdLst>
              <a:gd name="connsiteX0" fmla="*/ 302957 w 537470"/>
              <a:gd name="connsiteY0" fmla="*/ 850 h 792901"/>
              <a:gd name="connsiteX1" fmla="*/ 270760 w 537470"/>
              <a:gd name="connsiteY1" fmla="*/ 26608 h 792901"/>
              <a:gd name="connsiteX2" fmla="*/ 257881 w 537470"/>
              <a:gd name="connsiteY2" fmla="*/ 45926 h 792901"/>
              <a:gd name="connsiteX3" fmla="*/ 232123 w 537470"/>
              <a:gd name="connsiteY3" fmla="*/ 71684 h 792901"/>
              <a:gd name="connsiteX4" fmla="*/ 174168 w 537470"/>
              <a:gd name="connsiteY4" fmla="*/ 123200 h 792901"/>
              <a:gd name="connsiteX5" fmla="*/ 167729 w 537470"/>
              <a:gd name="connsiteY5" fmla="*/ 142518 h 792901"/>
              <a:gd name="connsiteX6" fmla="*/ 148410 w 537470"/>
              <a:gd name="connsiteY6" fmla="*/ 161836 h 792901"/>
              <a:gd name="connsiteX7" fmla="*/ 116213 w 537470"/>
              <a:gd name="connsiteY7" fmla="*/ 200473 h 792901"/>
              <a:gd name="connsiteX8" fmla="*/ 103334 w 537470"/>
              <a:gd name="connsiteY8" fmla="*/ 226231 h 792901"/>
              <a:gd name="connsiteX9" fmla="*/ 71137 w 537470"/>
              <a:gd name="connsiteY9" fmla="*/ 264867 h 792901"/>
              <a:gd name="connsiteX10" fmla="*/ 58258 w 537470"/>
              <a:gd name="connsiteY10" fmla="*/ 284186 h 792901"/>
              <a:gd name="connsiteX11" fmla="*/ 45379 w 537470"/>
              <a:gd name="connsiteY11" fmla="*/ 329262 h 792901"/>
              <a:gd name="connsiteX12" fmla="*/ 38940 w 537470"/>
              <a:gd name="connsiteY12" fmla="*/ 355019 h 792901"/>
              <a:gd name="connsiteX13" fmla="*/ 26061 w 537470"/>
              <a:gd name="connsiteY13" fmla="*/ 477369 h 792901"/>
              <a:gd name="connsiteX14" fmla="*/ 13182 w 537470"/>
              <a:gd name="connsiteY14" fmla="*/ 580400 h 792901"/>
              <a:gd name="connsiteX15" fmla="*/ 303 w 537470"/>
              <a:gd name="connsiteY15" fmla="*/ 606157 h 792901"/>
              <a:gd name="connsiteX16" fmla="*/ 38940 w 537470"/>
              <a:gd name="connsiteY16" fmla="*/ 715628 h 792901"/>
              <a:gd name="connsiteX17" fmla="*/ 58258 w 537470"/>
              <a:gd name="connsiteY17" fmla="*/ 722067 h 792901"/>
              <a:gd name="connsiteX18" fmla="*/ 116213 w 537470"/>
              <a:gd name="connsiteY18" fmla="*/ 760704 h 792901"/>
              <a:gd name="connsiteX19" fmla="*/ 161289 w 537470"/>
              <a:gd name="connsiteY19" fmla="*/ 767143 h 792901"/>
              <a:gd name="connsiteX20" fmla="*/ 238563 w 537470"/>
              <a:gd name="connsiteY20" fmla="*/ 792901 h 792901"/>
              <a:gd name="connsiteX21" fmla="*/ 348033 w 537470"/>
              <a:gd name="connsiteY21" fmla="*/ 767143 h 792901"/>
              <a:gd name="connsiteX22" fmla="*/ 360912 w 537470"/>
              <a:gd name="connsiteY22" fmla="*/ 747825 h 792901"/>
              <a:gd name="connsiteX23" fmla="*/ 405988 w 537470"/>
              <a:gd name="connsiteY23" fmla="*/ 689870 h 792901"/>
              <a:gd name="connsiteX24" fmla="*/ 431746 w 537470"/>
              <a:gd name="connsiteY24" fmla="*/ 657673 h 792901"/>
              <a:gd name="connsiteX25" fmla="*/ 438185 w 537470"/>
              <a:gd name="connsiteY25" fmla="*/ 612597 h 792901"/>
              <a:gd name="connsiteX26" fmla="*/ 444624 w 537470"/>
              <a:gd name="connsiteY26" fmla="*/ 593279 h 792901"/>
              <a:gd name="connsiteX27" fmla="*/ 463943 w 537470"/>
              <a:gd name="connsiteY27" fmla="*/ 541763 h 792901"/>
              <a:gd name="connsiteX28" fmla="*/ 483261 w 537470"/>
              <a:gd name="connsiteY28" fmla="*/ 470929 h 792901"/>
              <a:gd name="connsiteX29" fmla="*/ 489701 w 537470"/>
              <a:gd name="connsiteY29" fmla="*/ 451611 h 792901"/>
              <a:gd name="connsiteX30" fmla="*/ 502579 w 537470"/>
              <a:gd name="connsiteY30" fmla="*/ 425853 h 792901"/>
              <a:gd name="connsiteX31" fmla="*/ 521898 w 537470"/>
              <a:gd name="connsiteY31" fmla="*/ 374338 h 792901"/>
              <a:gd name="connsiteX32" fmla="*/ 534777 w 537470"/>
              <a:gd name="connsiteY32" fmla="*/ 258428 h 792901"/>
              <a:gd name="connsiteX33" fmla="*/ 528337 w 537470"/>
              <a:gd name="connsiteY33" fmla="*/ 232670 h 792901"/>
              <a:gd name="connsiteX34" fmla="*/ 476822 w 537470"/>
              <a:gd name="connsiteY34" fmla="*/ 194033 h 792901"/>
              <a:gd name="connsiteX35" fmla="*/ 451064 w 537470"/>
              <a:gd name="connsiteY35" fmla="*/ 187594 h 792901"/>
              <a:gd name="connsiteX36" fmla="*/ 393109 w 537470"/>
              <a:gd name="connsiteY36" fmla="*/ 155397 h 792901"/>
              <a:gd name="connsiteX37" fmla="*/ 380230 w 537470"/>
              <a:gd name="connsiteY37" fmla="*/ 129639 h 792901"/>
              <a:gd name="connsiteX38" fmla="*/ 360912 w 537470"/>
              <a:gd name="connsiteY38" fmla="*/ 123200 h 792901"/>
              <a:gd name="connsiteX39" fmla="*/ 341594 w 537470"/>
              <a:gd name="connsiteY39" fmla="*/ 103881 h 792901"/>
              <a:gd name="connsiteX40" fmla="*/ 322275 w 537470"/>
              <a:gd name="connsiteY40" fmla="*/ 91002 h 792901"/>
              <a:gd name="connsiteX41" fmla="*/ 302957 w 537470"/>
              <a:gd name="connsiteY41" fmla="*/ 65245 h 792901"/>
              <a:gd name="connsiteX42" fmla="*/ 283639 w 537470"/>
              <a:gd name="connsiteY42" fmla="*/ 58805 h 792901"/>
              <a:gd name="connsiteX43" fmla="*/ 302957 w 537470"/>
              <a:gd name="connsiteY43" fmla="*/ 850 h 79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37470" h="792901">
                <a:moveTo>
                  <a:pt x="302957" y="850"/>
                </a:moveTo>
                <a:cubicBezTo>
                  <a:pt x="300810" y="-4516"/>
                  <a:pt x="280479" y="16889"/>
                  <a:pt x="270760" y="26608"/>
                </a:cubicBezTo>
                <a:cubicBezTo>
                  <a:pt x="265288" y="32080"/>
                  <a:pt x="262918" y="40050"/>
                  <a:pt x="257881" y="45926"/>
                </a:cubicBezTo>
                <a:cubicBezTo>
                  <a:pt x="249979" y="55145"/>
                  <a:pt x="241198" y="63617"/>
                  <a:pt x="232123" y="71684"/>
                </a:cubicBezTo>
                <a:cubicBezTo>
                  <a:pt x="157101" y="138371"/>
                  <a:pt x="239102" y="58266"/>
                  <a:pt x="174168" y="123200"/>
                </a:cubicBezTo>
                <a:cubicBezTo>
                  <a:pt x="172022" y="129639"/>
                  <a:pt x="171494" y="136870"/>
                  <a:pt x="167729" y="142518"/>
                </a:cubicBezTo>
                <a:cubicBezTo>
                  <a:pt x="162677" y="150095"/>
                  <a:pt x="154460" y="155029"/>
                  <a:pt x="148410" y="161836"/>
                </a:cubicBezTo>
                <a:cubicBezTo>
                  <a:pt x="137272" y="174366"/>
                  <a:pt x="125827" y="186739"/>
                  <a:pt x="116213" y="200473"/>
                </a:cubicBezTo>
                <a:cubicBezTo>
                  <a:pt x="110708" y="208337"/>
                  <a:pt x="108839" y="218367"/>
                  <a:pt x="103334" y="226231"/>
                </a:cubicBezTo>
                <a:cubicBezTo>
                  <a:pt x="93720" y="239965"/>
                  <a:pt x="81429" y="251634"/>
                  <a:pt x="71137" y="264867"/>
                </a:cubicBezTo>
                <a:cubicBezTo>
                  <a:pt x="66385" y="270976"/>
                  <a:pt x="62551" y="277746"/>
                  <a:pt x="58258" y="284186"/>
                </a:cubicBezTo>
                <a:cubicBezTo>
                  <a:pt x="53965" y="299211"/>
                  <a:pt x="49491" y="314186"/>
                  <a:pt x="45379" y="329262"/>
                </a:cubicBezTo>
                <a:cubicBezTo>
                  <a:pt x="43050" y="337800"/>
                  <a:pt x="39821" y="346213"/>
                  <a:pt x="38940" y="355019"/>
                </a:cubicBezTo>
                <a:cubicBezTo>
                  <a:pt x="26196" y="482469"/>
                  <a:pt x="44543" y="421925"/>
                  <a:pt x="26061" y="477369"/>
                </a:cubicBezTo>
                <a:cubicBezTo>
                  <a:pt x="21768" y="511713"/>
                  <a:pt x="19970" y="546461"/>
                  <a:pt x="13182" y="580400"/>
                </a:cubicBezTo>
                <a:cubicBezTo>
                  <a:pt x="11299" y="589813"/>
                  <a:pt x="303" y="596558"/>
                  <a:pt x="303" y="606157"/>
                </a:cubicBezTo>
                <a:cubicBezTo>
                  <a:pt x="303" y="673433"/>
                  <a:pt x="-6013" y="689941"/>
                  <a:pt x="38940" y="715628"/>
                </a:cubicBezTo>
                <a:cubicBezTo>
                  <a:pt x="44833" y="718996"/>
                  <a:pt x="51819" y="719921"/>
                  <a:pt x="58258" y="722067"/>
                </a:cubicBezTo>
                <a:cubicBezTo>
                  <a:pt x="74468" y="735035"/>
                  <a:pt x="94563" y="754800"/>
                  <a:pt x="116213" y="760704"/>
                </a:cubicBezTo>
                <a:cubicBezTo>
                  <a:pt x="130856" y="764697"/>
                  <a:pt x="146356" y="764428"/>
                  <a:pt x="161289" y="767143"/>
                </a:cubicBezTo>
                <a:cubicBezTo>
                  <a:pt x="188283" y="772051"/>
                  <a:pt x="213260" y="782780"/>
                  <a:pt x="238563" y="792901"/>
                </a:cubicBezTo>
                <a:cubicBezTo>
                  <a:pt x="275053" y="784315"/>
                  <a:pt x="312858" y="780102"/>
                  <a:pt x="348033" y="767143"/>
                </a:cubicBezTo>
                <a:cubicBezTo>
                  <a:pt x="355295" y="764468"/>
                  <a:pt x="357206" y="754619"/>
                  <a:pt x="360912" y="747825"/>
                </a:cubicBezTo>
                <a:cubicBezTo>
                  <a:pt x="392905" y="689172"/>
                  <a:pt x="367326" y="702759"/>
                  <a:pt x="405988" y="689870"/>
                </a:cubicBezTo>
                <a:cubicBezTo>
                  <a:pt x="414574" y="679138"/>
                  <a:pt x="426460" y="670360"/>
                  <a:pt x="431746" y="657673"/>
                </a:cubicBezTo>
                <a:cubicBezTo>
                  <a:pt x="437584" y="643663"/>
                  <a:pt x="435209" y="627480"/>
                  <a:pt x="438185" y="612597"/>
                </a:cubicBezTo>
                <a:cubicBezTo>
                  <a:pt x="439516" y="605941"/>
                  <a:pt x="442759" y="599805"/>
                  <a:pt x="444624" y="593279"/>
                </a:cubicBezTo>
                <a:cubicBezTo>
                  <a:pt x="456314" y="552366"/>
                  <a:pt x="443937" y="581774"/>
                  <a:pt x="463943" y="541763"/>
                </a:cubicBezTo>
                <a:cubicBezTo>
                  <a:pt x="473044" y="496257"/>
                  <a:pt x="466922" y="519945"/>
                  <a:pt x="483261" y="470929"/>
                </a:cubicBezTo>
                <a:cubicBezTo>
                  <a:pt x="485408" y="464490"/>
                  <a:pt x="486666" y="457682"/>
                  <a:pt x="489701" y="451611"/>
                </a:cubicBezTo>
                <a:cubicBezTo>
                  <a:pt x="493994" y="443025"/>
                  <a:pt x="499209" y="434841"/>
                  <a:pt x="502579" y="425853"/>
                </a:cubicBezTo>
                <a:cubicBezTo>
                  <a:pt x="528875" y="355728"/>
                  <a:pt x="486050" y="446031"/>
                  <a:pt x="521898" y="374338"/>
                </a:cubicBezTo>
                <a:cubicBezTo>
                  <a:pt x="526191" y="335701"/>
                  <a:pt x="544206" y="296142"/>
                  <a:pt x="534777" y="258428"/>
                </a:cubicBezTo>
                <a:cubicBezTo>
                  <a:pt x="532630" y="249842"/>
                  <a:pt x="534258" y="239248"/>
                  <a:pt x="528337" y="232670"/>
                </a:cubicBezTo>
                <a:cubicBezTo>
                  <a:pt x="513978" y="216715"/>
                  <a:pt x="497646" y="199239"/>
                  <a:pt x="476822" y="194033"/>
                </a:cubicBezTo>
                <a:lnTo>
                  <a:pt x="451064" y="187594"/>
                </a:lnTo>
                <a:cubicBezTo>
                  <a:pt x="406779" y="158071"/>
                  <a:pt x="427111" y="166731"/>
                  <a:pt x="393109" y="155397"/>
                </a:cubicBezTo>
                <a:cubicBezTo>
                  <a:pt x="388816" y="146811"/>
                  <a:pt x="387018" y="136427"/>
                  <a:pt x="380230" y="129639"/>
                </a:cubicBezTo>
                <a:cubicBezTo>
                  <a:pt x="375430" y="124839"/>
                  <a:pt x="366560" y="126965"/>
                  <a:pt x="360912" y="123200"/>
                </a:cubicBezTo>
                <a:cubicBezTo>
                  <a:pt x="353335" y="118148"/>
                  <a:pt x="348590" y="109711"/>
                  <a:pt x="341594" y="103881"/>
                </a:cubicBezTo>
                <a:cubicBezTo>
                  <a:pt x="335648" y="98926"/>
                  <a:pt x="328715" y="95295"/>
                  <a:pt x="322275" y="91002"/>
                </a:cubicBezTo>
                <a:cubicBezTo>
                  <a:pt x="315836" y="82416"/>
                  <a:pt x="311202" y="72116"/>
                  <a:pt x="302957" y="65245"/>
                </a:cubicBezTo>
                <a:cubicBezTo>
                  <a:pt x="297743" y="60900"/>
                  <a:pt x="288439" y="63605"/>
                  <a:pt x="283639" y="58805"/>
                </a:cubicBezTo>
                <a:cubicBezTo>
                  <a:pt x="276851" y="52017"/>
                  <a:pt x="305104" y="6216"/>
                  <a:pt x="302957" y="850"/>
                </a:cubicBezTo>
                <a:close/>
              </a:path>
            </a:pathLst>
          </a:custGeom>
          <a:solidFill>
            <a:srgbClr val="F56E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2B787D-C4C4-4CD0-AB6E-6878685B5773}"/>
              </a:ext>
            </a:extLst>
          </p:cNvPr>
          <p:cNvSpPr/>
          <p:nvPr/>
        </p:nvSpPr>
        <p:spPr>
          <a:xfrm>
            <a:off x="1905607" y="4046653"/>
            <a:ext cx="580985" cy="583302"/>
          </a:xfrm>
          <a:custGeom>
            <a:avLst/>
            <a:gdLst>
              <a:gd name="connsiteX0" fmla="*/ 109937 w 580985"/>
              <a:gd name="connsiteY0" fmla="*/ 23071 h 583302"/>
              <a:gd name="connsiteX1" fmla="*/ 84179 w 580985"/>
              <a:gd name="connsiteY1" fmla="*/ 87465 h 583302"/>
              <a:gd name="connsiteX2" fmla="*/ 71300 w 580985"/>
              <a:gd name="connsiteY2" fmla="*/ 113223 h 583302"/>
              <a:gd name="connsiteX3" fmla="*/ 64861 w 580985"/>
              <a:gd name="connsiteY3" fmla="*/ 132541 h 583302"/>
              <a:gd name="connsiteX4" fmla="*/ 58421 w 580985"/>
              <a:gd name="connsiteY4" fmla="*/ 177617 h 583302"/>
              <a:gd name="connsiteX5" fmla="*/ 39103 w 580985"/>
              <a:gd name="connsiteY5" fmla="*/ 209815 h 583302"/>
              <a:gd name="connsiteX6" fmla="*/ 26224 w 580985"/>
              <a:gd name="connsiteY6" fmla="*/ 242012 h 583302"/>
              <a:gd name="connsiteX7" fmla="*/ 19785 w 580985"/>
              <a:gd name="connsiteY7" fmla="*/ 274209 h 583302"/>
              <a:gd name="connsiteX8" fmla="*/ 6906 w 580985"/>
              <a:gd name="connsiteY8" fmla="*/ 370801 h 583302"/>
              <a:gd name="connsiteX9" fmla="*/ 466 w 580985"/>
              <a:gd name="connsiteY9" fmla="*/ 435195 h 583302"/>
              <a:gd name="connsiteX10" fmla="*/ 19785 w 580985"/>
              <a:gd name="connsiteY10" fmla="*/ 493150 h 583302"/>
              <a:gd name="connsiteX11" fmla="*/ 58421 w 580985"/>
              <a:gd name="connsiteY11" fmla="*/ 506029 h 583302"/>
              <a:gd name="connsiteX12" fmla="*/ 142134 w 580985"/>
              <a:gd name="connsiteY12" fmla="*/ 512468 h 583302"/>
              <a:gd name="connsiteX13" fmla="*/ 187210 w 580985"/>
              <a:gd name="connsiteY13" fmla="*/ 531786 h 583302"/>
              <a:gd name="connsiteX14" fmla="*/ 238725 w 580985"/>
              <a:gd name="connsiteY14" fmla="*/ 544665 h 583302"/>
              <a:gd name="connsiteX15" fmla="*/ 264483 w 580985"/>
              <a:gd name="connsiteY15" fmla="*/ 563984 h 583302"/>
              <a:gd name="connsiteX16" fmla="*/ 283801 w 580985"/>
              <a:gd name="connsiteY16" fmla="*/ 570423 h 583302"/>
              <a:gd name="connsiteX17" fmla="*/ 341756 w 580985"/>
              <a:gd name="connsiteY17" fmla="*/ 583302 h 583302"/>
              <a:gd name="connsiteX18" fmla="*/ 380393 w 580985"/>
              <a:gd name="connsiteY18" fmla="*/ 576862 h 583302"/>
              <a:gd name="connsiteX19" fmla="*/ 393272 w 580985"/>
              <a:gd name="connsiteY19" fmla="*/ 544665 h 583302"/>
              <a:gd name="connsiteX20" fmla="*/ 406151 w 580985"/>
              <a:gd name="connsiteY20" fmla="*/ 525347 h 583302"/>
              <a:gd name="connsiteX21" fmla="*/ 425469 w 580985"/>
              <a:gd name="connsiteY21" fmla="*/ 467392 h 583302"/>
              <a:gd name="connsiteX22" fmla="*/ 431908 w 580985"/>
              <a:gd name="connsiteY22" fmla="*/ 435195 h 583302"/>
              <a:gd name="connsiteX23" fmla="*/ 451227 w 580985"/>
              <a:gd name="connsiteY23" fmla="*/ 422316 h 583302"/>
              <a:gd name="connsiteX24" fmla="*/ 470545 w 580985"/>
              <a:gd name="connsiteY24" fmla="*/ 383679 h 583302"/>
              <a:gd name="connsiteX25" fmla="*/ 476985 w 580985"/>
              <a:gd name="connsiteY25" fmla="*/ 364361 h 583302"/>
              <a:gd name="connsiteX26" fmla="*/ 489863 w 580985"/>
              <a:gd name="connsiteY26" fmla="*/ 345043 h 583302"/>
              <a:gd name="connsiteX27" fmla="*/ 522061 w 580985"/>
              <a:gd name="connsiteY27" fmla="*/ 293527 h 583302"/>
              <a:gd name="connsiteX28" fmla="*/ 528500 w 580985"/>
              <a:gd name="connsiteY28" fmla="*/ 274209 h 583302"/>
              <a:gd name="connsiteX29" fmla="*/ 541379 w 580985"/>
              <a:gd name="connsiteY29" fmla="*/ 209815 h 583302"/>
              <a:gd name="connsiteX30" fmla="*/ 573576 w 580985"/>
              <a:gd name="connsiteY30" fmla="*/ 171178 h 583302"/>
              <a:gd name="connsiteX31" fmla="*/ 567137 w 580985"/>
              <a:gd name="connsiteY31" fmla="*/ 61708 h 583302"/>
              <a:gd name="connsiteX32" fmla="*/ 502742 w 580985"/>
              <a:gd name="connsiteY32" fmla="*/ 55268 h 583302"/>
              <a:gd name="connsiteX33" fmla="*/ 457666 w 580985"/>
              <a:gd name="connsiteY33" fmla="*/ 48829 h 583302"/>
              <a:gd name="connsiteX34" fmla="*/ 380393 w 580985"/>
              <a:gd name="connsiteY34" fmla="*/ 29510 h 583302"/>
              <a:gd name="connsiteX35" fmla="*/ 328878 w 580985"/>
              <a:gd name="connsiteY35" fmla="*/ 10192 h 583302"/>
              <a:gd name="connsiteX36" fmla="*/ 309559 w 580985"/>
              <a:gd name="connsiteY36" fmla="*/ 3753 h 583302"/>
              <a:gd name="connsiteX37" fmla="*/ 109937 w 580985"/>
              <a:gd name="connsiteY37" fmla="*/ 23071 h 58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0985" h="583302">
                <a:moveTo>
                  <a:pt x="109937" y="23071"/>
                </a:moveTo>
                <a:cubicBezTo>
                  <a:pt x="72374" y="37023"/>
                  <a:pt x="106413" y="20761"/>
                  <a:pt x="84179" y="87465"/>
                </a:cubicBezTo>
                <a:cubicBezTo>
                  <a:pt x="81143" y="96572"/>
                  <a:pt x="75081" y="104400"/>
                  <a:pt x="71300" y="113223"/>
                </a:cubicBezTo>
                <a:cubicBezTo>
                  <a:pt x="68626" y="119462"/>
                  <a:pt x="67007" y="126102"/>
                  <a:pt x="64861" y="132541"/>
                </a:cubicBezTo>
                <a:cubicBezTo>
                  <a:pt x="62714" y="147566"/>
                  <a:pt x="63221" y="163218"/>
                  <a:pt x="58421" y="177617"/>
                </a:cubicBezTo>
                <a:cubicBezTo>
                  <a:pt x="54463" y="189491"/>
                  <a:pt x="44700" y="198620"/>
                  <a:pt x="39103" y="209815"/>
                </a:cubicBezTo>
                <a:cubicBezTo>
                  <a:pt x="33934" y="220154"/>
                  <a:pt x="30517" y="231280"/>
                  <a:pt x="26224" y="242012"/>
                </a:cubicBezTo>
                <a:cubicBezTo>
                  <a:pt x="24078" y="252744"/>
                  <a:pt x="21143" y="263349"/>
                  <a:pt x="19785" y="274209"/>
                </a:cubicBezTo>
                <a:cubicBezTo>
                  <a:pt x="7114" y="375578"/>
                  <a:pt x="21122" y="313934"/>
                  <a:pt x="6906" y="370801"/>
                </a:cubicBezTo>
                <a:cubicBezTo>
                  <a:pt x="4759" y="392266"/>
                  <a:pt x="-1792" y="413742"/>
                  <a:pt x="466" y="435195"/>
                </a:cubicBezTo>
                <a:cubicBezTo>
                  <a:pt x="2598" y="455446"/>
                  <a:pt x="6890" y="477390"/>
                  <a:pt x="19785" y="493150"/>
                </a:cubicBezTo>
                <a:cubicBezTo>
                  <a:pt x="28381" y="503657"/>
                  <a:pt x="44886" y="504988"/>
                  <a:pt x="58421" y="506029"/>
                </a:cubicBezTo>
                <a:lnTo>
                  <a:pt x="142134" y="512468"/>
                </a:lnTo>
                <a:cubicBezTo>
                  <a:pt x="195740" y="525870"/>
                  <a:pt x="142742" y="509552"/>
                  <a:pt x="187210" y="531786"/>
                </a:cubicBezTo>
                <a:cubicBezTo>
                  <a:pt x="200415" y="538388"/>
                  <a:pt x="226472" y="542215"/>
                  <a:pt x="238725" y="544665"/>
                </a:cubicBezTo>
                <a:cubicBezTo>
                  <a:pt x="247311" y="551105"/>
                  <a:pt x="255165" y="558659"/>
                  <a:pt x="264483" y="563984"/>
                </a:cubicBezTo>
                <a:cubicBezTo>
                  <a:pt x="270376" y="567352"/>
                  <a:pt x="277275" y="568558"/>
                  <a:pt x="283801" y="570423"/>
                </a:cubicBezTo>
                <a:cubicBezTo>
                  <a:pt x="305014" y="576483"/>
                  <a:pt x="319633" y="578877"/>
                  <a:pt x="341756" y="583302"/>
                </a:cubicBezTo>
                <a:cubicBezTo>
                  <a:pt x="354635" y="581155"/>
                  <a:pt x="369948" y="584696"/>
                  <a:pt x="380393" y="576862"/>
                </a:cubicBezTo>
                <a:cubicBezTo>
                  <a:pt x="389640" y="569927"/>
                  <a:pt x="388103" y="555004"/>
                  <a:pt x="393272" y="544665"/>
                </a:cubicBezTo>
                <a:cubicBezTo>
                  <a:pt x="396733" y="537743"/>
                  <a:pt x="401858" y="531786"/>
                  <a:pt x="406151" y="525347"/>
                </a:cubicBezTo>
                <a:cubicBezTo>
                  <a:pt x="412590" y="506029"/>
                  <a:pt x="421476" y="487360"/>
                  <a:pt x="425469" y="467392"/>
                </a:cubicBezTo>
                <a:cubicBezTo>
                  <a:pt x="427615" y="456660"/>
                  <a:pt x="426478" y="444698"/>
                  <a:pt x="431908" y="435195"/>
                </a:cubicBezTo>
                <a:cubicBezTo>
                  <a:pt x="435748" y="428475"/>
                  <a:pt x="444787" y="426609"/>
                  <a:pt x="451227" y="422316"/>
                </a:cubicBezTo>
                <a:cubicBezTo>
                  <a:pt x="467409" y="373767"/>
                  <a:pt x="445582" y="433603"/>
                  <a:pt x="470545" y="383679"/>
                </a:cubicBezTo>
                <a:cubicBezTo>
                  <a:pt x="473581" y="377608"/>
                  <a:pt x="473949" y="370432"/>
                  <a:pt x="476985" y="364361"/>
                </a:cubicBezTo>
                <a:cubicBezTo>
                  <a:pt x="480446" y="357439"/>
                  <a:pt x="486023" y="351762"/>
                  <a:pt x="489863" y="345043"/>
                </a:cubicBezTo>
                <a:cubicBezTo>
                  <a:pt x="518145" y="295548"/>
                  <a:pt x="485128" y="342770"/>
                  <a:pt x="522061" y="293527"/>
                </a:cubicBezTo>
                <a:cubicBezTo>
                  <a:pt x="524207" y="287088"/>
                  <a:pt x="526974" y="280823"/>
                  <a:pt x="528500" y="274209"/>
                </a:cubicBezTo>
                <a:cubicBezTo>
                  <a:pt x="533422" y="252880"/>
                  <a:pt x="527366" y="226631"/>
                  <a:pt x="541379" y="209815"/>
                </a:cubicBezTo>
                <a:lnTo>
                  <a:pt x="573576" y="171178"/>
                </a:lnTo>
                <a:cubicBezTo>
                  <a:pt x="577441" y="144125"/>
                  <a:pt x="591171" y="83739"/>
                  <a:pt x="567137" y="61708"/>
                </a:cubicBezTo>
                <a:cubicBezTo>
                  <a:pt x="551235" y="47131"/>
                  <a:pt x="524166" y="57789"/>
                  <a:pt x="502742" y="55268"/>
                </a:cubicBezTo>
                <a:cubicBezTo>
                  <a:pt x="487668" y="53495"/>
                  <a:pt x="472518" y="51956"/>
                  <a:pt x="457666" y="48829"/>
                </a:cubicBezTo>
                <a:cubicBezTo>
                  <a:pt x="431685" y="43359"/>
                  <a:pt x="404141" y="41383"/>
                  <a:pt x="380393" y="29510"/>
                </a:cubicBezTo>
                <a:cubicBezTo>
                  <a:pt x="340383" y="9506"/>
                  <a:pt x="369789" y="21881"/>
                  <a:pt x="328878" y="10192"/>
                </a:cubicBezTo>
                <a:cubicBezTo>
                  <a:pt x="322351" y="8327"/>
                  <a:pt x="316268" y="4785"/>
                  <a:pt x="309559" y="3753"/>
                </a:cubicBezTo>
                <a:cubicBezTo>
                  <a:pt x="235766" y="-7600"/>
                  <a:pt x="147500" y="9119"/>
                  <a:pt x="109937" y="23071"/>
                </a:cubicBezTo>
                <a:close/>
              </a:path>
            </a:pathLst>
          </a:custGeom>
          <a:solidFill>
            <a:srgbClr val="F56E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6859C0B-5C4C-4D39-895E-7439136715F0}"/>
              </a:ext>
            </a:extLst>
          </p:cNvPr>
          <p:cNvSpPr/>
          <p:nvPr/>
        </p:nvSpPr>
        <p:spPr>
          <a:xfrm>
            <a:off x="2255084" y="4018208"/>
            <a:ext cx="529725" cy="875764"/>
          </a:xfrm>
          <a:custGeom>
            <a:avLst/>
            <a:gdLst>
              <a:gd name="connsiteX0" fmla="*/ 301372 w 529725"/>
              <a:gd name="connsiteY0" fmla="*/ 115910 h 875764"/>
              <a:gd name="connsiteX1" fmla="*/ 269175 w 529725"/>
              <a:gd name="connsiteY1" fmla="*/ 141668 h 875764"/>
              <a:gd name="connsiteX2" fmla="*/ 262736 w 529725"/>
              <a:gd name="connsiteY2" fmla="*/ 160986 h 875764"/>
              <a:gd name="connsiteX3" fmla="*/ 236978 w 529725"/>
              <a:gd name="connsiteY3" fmla="*/ 186744 h 875764"/>
              <a:gd name="connsiteX4" fmla="*/ 224099 w 529725"/>
              <a:gd name="connsiteY4" fmla="*/ 225381 h 875764"/>
              <a:gd name="connsiteX5" fmla="*/ 179023 w 529725"/>
              <a:gd name="connsiteY5" fmla="*/ 296215 h 875764"/>
              <a:gd name="connsiteX6" fmla="*/ 172584 w 529725"/>
              <a:gd name="connsiteY6" fmla="*/ 341291 h 875764"/>
              <a:gd name="connsiteX7" fmla="*/ 159705 w 529725"/>
              <a:gd name="connsiteY7" fmla="*/ 386367 h 875764"/>
              <a:gd name="connsiteX8" fmla="*/ 153265 w 529725"/>
              <a:gd name="connsiteY8" fmla="*/ 418564 h 875764"/>
              <a:gd name="connsiteX9" fmla="*/ 133947 w 529725"/>
              <a:gd name="connsiteY9" fmla="*/ 444322 h 875764"/>
              <a:gd name="connsiteX10" fmla="*/ 127508 w 529725"/>
              <a:gd name="connsiteY10" fmla="*/ 463640 h 875764"/>
              <a:gd name="connsiteX11" fmla="*/ 69553 w 529725"/>
              <a:gd name="connsiteY11" fmla="*/ 540913 h 875764"/>
              <a:gd name="connsiteX12" fmla="*/ 43795 w 529725"/>
              <a:gd name="connsiteY12" fmla="*/ 605307 h 875764"/>
              <a:gd name="connsiteX13" fmla="*/ 24477 w 529725"/>
              <a:gd name="connsiteY13" fmla="*/ 631065 h 875764"/>
              <a:gd name="connsiteX14" fmla="*/ 11598 w 529725"/>
              <a:gd name="connsiteY14" fmla="*/ 650384 h 875764"/>
              <a:gd name="connsiteX15" fmla="*/ 11598 w 529725"/>
              <a:gd name="connsiteY15" fmla="*/ 817809 h 875764"/>
              <a:gd name="connsiteX16" fmla="*/ 37355 w 529725"/>
              <a:gd name="connsiteY16" fmla="*/ 843567 h 875764"/>
              <a:gd name="connsiteX17" fmla="*/ 75992 w 529725"/>
              <a:gd name="connsiteY17" fmla="*/ 875764 h 875764"/>
              <a:gd name="connsiteX18" fmla="*/ 185462 w 529725"/>
              <a:gd name="connsiteY18" fmla="*/ 837127 h 875764"/>
              <a:gd name="connsiteX19" fmla="*/ 204781 w 529725"/>
              <a:gd name="connsiteY19" fmla="*/ 817809 h 875764"/>
              <a:gd name="connsiteX20" fmla="*/ 256296 w 529725"/>
              <a:gd name="connsiteY20" fmla="*/ 792051 h 875764"/>
              <a:gd name="connsiteX21" fmla="*/ 288493 w 529725"/>
              <a:gd name="connsiteY21" fmla="*/ 766293 h 875764"/>
              <a:gd name="connsiteX22" fmla="*/ 320691 w 529725"/>
              <a:gd name="connsiteY22" fmla="*/ 759854 h 875764"/>
              <a:gd name="connsiteX23" fmla="*/ 365767 w 529725"/>
              <a:gd name="connsiteY23" fmla="*/ 746975 h 875764"/>
              <a:gd name="connsiteX24" fmla="*/ 391524 w 529725"/>
              <a:gd name="connsiteY24" fmla="*/ 721217 h 875764"/>
              <a:gd name="connsiteX25" fmla="*/ 423722 w 529725"/>
              <a:gd name="connsiteY25" fmla="*/ 695460 h 875764"/>
              <a:gd name="connsiteX26" fmla="*/ 430161 w 529725"/>
              <a:gd name="connsiteY26" fmla="*/ 676141 h 875764"/>
              <a:gd name="connsiteX27" fmla="*/ 436601 w 529725"/>
              <a:gd name="connsiteY27" fmla="*/ 650384 h 875764"/>
              <a:gd name="connsiteX28" fmla="*/ 468798 w 529725"/>
              <a:gd name="connsiteY28" fmla="*/ 566671 h 875764"/>
              <a:gd name="connsiteX29" fmla="*/ 481677 w 529725"/>
              <a:gd name="connsiteY29" fmla="*/ 528034 h 875764"/>
              <a:gd name="connsiteX30" fmla="*/ 462358 w 529725"/>
              <a:gd name="connsiteY30" fmla="*/ 341291 h 875764"/>
              <a:gd name="connsiteX31" fmla="*/ 443040 w 529725"/>
              <a:gd name="connsiteY31" fmla="*/ 328412 h 875764"/>
              <a:gd name="connsiteX32" fmla="*/ 436601 w 529725"/>
              <a:gd name="connsiteY32" fmla="*/ 309093 h 875764"/>
              <a:gd name="connsiteX33" fmla="*/ 449479 w 529725"/>
              <a:gd name="connsiteY33" fmla="*/ 270457 h 875764"/>
              <a:gd name="connsiteX34" fmla="*/ 468798 w 529725"/>
              <a:gd name="connsiteY34" fmla="*/ 264017 h 875764"/>
              <a:gd name="connsiteX35" fmla="*/ 488116 w 529725"/>
              <a:gd name="connsiteY35" fmla="*/ 251138 h 875764"/>
              <a:gd name="connsiteX36" fmla="*/ 520313 w 529725"/>
              <a:gd name="connsiteY36" fmla="*/ 238260 h 875764"/>
              <a:gd name="connsiteX37" fmla="*/ 520313 w 529725"/>
              <a:gd name="connsiteY37" fmla="*/ 90153 h 875764"/>
              <a:gd name="connsiteX38" fmla="*/ 500995 w 529725"/>
              <a:gd name="connsiteY38" fmla="*/ 6440 h 875764"/>
              <a:gd name="connsiteX39" fmla="*/ 475237 w 529725"/>
              <a:gd name="connsiteY39" fmla="*/ 0 h 875764"/>
              <a:gd name="connsiteX40" fmla="*/ 455919 w 529725"/>
              <a:gd name="connsiteY40" fmla="*/ 6440 h 875764"/>
              <a:gd name="connsiteX41" fmla="*/ 417282 w 529725"/>
              <a:gd name="connsiteY41" fmla="*/ 38637 h 875764"/>
              <a:gd name="connsiteX42" fmla="*/ 352888 w 529725"/>
              <a:gd name="connsiteY42" fmla="*/ 83713 h 875764"/>
              <a:gd name="connsiteX43" fmla="*/ 301372 w 529725"/>
              <a:gd name="connsiteY43" fmla="*/ 115910 h 87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9725" h="875764">
                <a:moveTo>
                  <a:pt x="301372" y="115910"/>
                </a:moveTo>
                <a:cubicBezTo>
                  <a:pt x="287420" y="125569"/>
                  <a:pt x="278120" y="131233"/>
                  <a:pt x="269175" y="141668"/>
                </a:cubicBezTo>
                <a:cubicBezTo>
                  <a:pt x="264758" y="146822"/>
                  <a:pt x="266681" y="155463"/>
                  <a:pt x="262736" y="160986"/>
                </a:cubicBezTo>
                <a:cubicBezTo>
                  <a:pt x="255678" y="170867"/>
                  <a:pt x="245564" y="178158"/>
                  <a:pt x="236978" y="186744"/>
                </a:cubicBezTo>
                <a:cubicBezTo>
                  <a:pt x="232685" y="199623"/>
                  <a:pt x="230939" y="213655"/>
                  <a:pt x="224099" y="225381"/>
                </a:cubicBezTo>
                <a:cubicBezTo>
                  <a:pt x="158585" y="337691"/>
                  <a:pt x="215999" y="203775"/>
                  <a:pt x="179023" y="296215"/>
                </a:cubicBezTo>
                <a:cubicBezTo>
                  <a:pt x="176877" y="311240"/>
                  <a:pt x="175299" y="326358"/>
                  <a:pt x="172584" y="341291"/>
                </a:cubicBezTo>
                <a:cubicBezTo>
                  <a:pt x="164559" y="385425"/>
                  <a:pt x="168895" y="349608"/>
                  <a:pt x="159705" y="386367"/>
                </a:cubicBezTo>
                <a:cubicBezTo>
                  <a:pt x="157050" y="396985"/>
                  <a:pt x="157710" y="408562"/>
                  <a:pt x="153265" y="418564"/>
                </a:cubicBezTo>
                <a:cubicBezTo>
                  <a:pt x="148906" y="428371"/>
                  <a:pt x="140386" y="435736"/>
                  <a:pt x="133947" y="444322"/>
                </a:cubicBezTo>
                <a:cubicBezTo>
                  <a:pt x="131801" y="450761"/>
                  <a:pt x="130804" y="457707"/>
                  <a:pt x="127508" y="463640"/>
                </a:cubicBezTo>
                <a:cubicBezTo>
                  <a:pt x="109979" y="495192"/>
                  <a:pt x="92675" y="513167"/>
                  <a:pt x="69553" y="540913"/>
                </a:cubicBezTo>
                <a:cubicBezTo>
                  <a:pt x="61665" y="572464"/>
                  <a:pt x="63746" y="572056"/>
                  <a:pt x="43795" y="605307"/>
                </a:cubicBezTo>
                <a:cubicBezTo>
                  <a:pt x="38273" y="614510"/>
                  <a:pt x="30715" y="622332"/>
                  <a:pt x="24477" y="631065"/>
                </a:cubicBezTo>
                <a:cubicBezTo>
                  <a:pt x="19979" y="637363"/>
                  <a:pt x="15891" y="643944"/>
                  <a:pt x="11598" y="650384"/>
                </a:cubicBezTo>
                <a:cubicBezTo>
                  <a:pt x="-992" y="713328"/>
                  <a:pt x="-6499" y="727324"/>
                  <a:pt x="11598" y="817809"/>
                </a:cubicBezTo>
                <a:cubicBezTo>
                  <a:pt x="13979" y="829715"/>
                  <a:pt x="30070" y="833853"/>
                  <a:pt x="37355" y="843567"/>
                </a:cubicBezTo>
                <a:cubicBezTo>
                  <a:pt x="64552" y="879830"/>
                  <a:pt x="31370" y="864608"/>
                  <a:pt x="75992" y="875764"/>
                </a:cubicBezTo>
                <a:cubicBezTo>
                  <a:pt x="85743" y="872764"/>
                  <a:pt x="160926" y="854652"/>
                  <a:pt x="185462" y="837127"/>
                </a:cubicBezTo>
                <a:cubicBezTo>
                  <a:pt x="192873" y="831834"/>
                  <a:pt x="197098" y="822698"/>
                  <a:pt x="204781" y="817809"/>
                </a:cubicBezTo>
                <a:cubicBezTo>
                  <a:pt x="220978" y="807502"/>
                  <a:pt x="241305" y="804044"/>
                  <a:pt x="256296" y="792051"/>
                </a:cubicBezTo>
                <a:cubicBezTo>
                  <a:pt x="267028" y="783465"/>
                  <a:pt x="276200" y="772440"/>
                  <a:pt x="288493" y="766293"/>
                </a:cubicBezTo>
                <a:cubicBezTo>
                  <a:pt x="298283" y="761398"/>
                  <a:pt x="310073" y="762509"/>
                  <a:pt x="320691" y="759854"/>
                </a:cubicBezTo>
                <a:cubicBezTo>
                  <a:pt x="335851" y="756064"/>
                  <a:pt x="350742" y="751268"/>
                  <a:pt x="365767" y="746975"/>
                </a:cubicBezTo>
                <a:cubicBezTo>
                  <a:pt x="374353" y="738389"/>
                  <a:pt x="381643" y="728274"/>
                  <a:pt x="391524" y="721217"/>
                </a:cubicBezTo>
                <a:cubicBezTo>
                  <a:pt x="431113" y="692939"/>
                  <a:pt x="392338" y="742535"/>
                  <a:pt x="423722" y="695460"/>
                </a:cubicBezTo>
                <a:cubicBezTo>
                  <a:pt x="425868" y="689020"/>
                  <a:pt x="428296" y="682668"/>
                  <a:pt x="430161" y="676141"/>
                </a:cubicBezTo>
                <a:cubicBezTo>
                  <a:pt x="432592" y="667632"/>
                  <a:pt x="433656" y="658729"/>
                  <a:pt x="436601" y="650384"/>
                </a:cubicBezTo>
                <a:cubicBezTo>
                  <a:pt x="446551" y="622191"/>
                  <a:pt x="459344" y="595034"/>
                  <a:pt x="468798" y="566671"/>
                </a:cubicBezTo>
                <a:lnTo>
                  <a:pt x="481677" y="528034"/>
                </a:lnTo>
                <a:cubicBezTo>
                  <a:pt x="475237" y="465786"/>
                  <a:pt x="474250" y="402731"/>
                  <a:pt x="462358" y="341291"/>
                </a:cubicBezTo>
                <a:cubicBezTo>
                  <a:pt x="460887" y="333693"/>
                  <a:pt x="447874" y="334455"/>
                  <a:pt x="443040" y="328412"/>
                </a:cubicBezTo>
                <a:cubicBezTo>
                  <a:pt x="438800" y="323111"/>
                  <a:pt x="438747" y="315533"/>
                  <a:pt x="436601" y="309093"/>
                </a:cubicBezTo>
                <a:cubicBezTo>
                  <a:pt x="440894" y="296214"/>
                  <a:pt x="441589" y="281504"/>
                  <a:pt x="449479" y="270457"/>
                </a:cubicBezTo>
                <a:cubicBezTo>
                  <a:pt x="453424" y="264933"/>
                  <a:pt x="462727" y="267053"/>
                  <a:pt x="468798" y="264017"/>
                </a:cubicBezTo>
                <a:cubicBezTo>
                  <a:pt x="475720" y="260556"/>
                  <a:pt x="481194" y="254599"/>
                  <a:pt x="488116" y="251138"/>
                </a:cubicBezTo>
                <a:cubicBezTo>
                  <a:pt x="498455" y="245969"/>
                  <a:pt x="509581" y="242553"/>
                  <a:pt x="520313" y="238260"/>
                </a:cubicBezTo>
                <a:cubicBezTo>
                  <a:pt x="536295" y="174337"/>
                  <a:pt x="528897" y="214624"/>
                  <a:pt x="520313" y="90153"/>
                </a:cubicBezTo>
                <a:cubicBezTo>
                  <a:pt x="519620" y="80110"/>
                  <a:pt x="523502" y="21445"/>
                  <a:pt x="500995" y="6440"/>
                </a:cubicBezTo>
                <a:cubicBezTo>
                  <a:pt x="493631" y="1531"/>
                  <a:pt x="483823" y="2147"/>
                  <a:pt x="475237" y="0"/>
                </a:cubicBezTo>
                <a:cubicBezTo>
                  <a:pt x="468798" y="2147"/>
                  <a:pt x="461990" y="3404"/>
                  <a:pt x="455919" y="6440"/>
                </a:cubicBezTo>
                <a:cubicBezTo>
                  <a:pt x="437990" y="15405"/>
                  <a:pt x="431523" y="24397"/>
                  <a:pt x="417282" y="38637"/>
                </a:cubicBezTo>
                <a:cubicBezTo>
                  <a:pt x="398931" y="93691"/>
                  <a:pt x="417874" y="75590"/>
                  <a:pt x="352888" y="83713"/>
                </a:cubicBezTo>
                <a:cubicBezTo>
                  <a:pt x="329497" y="114901"/>
                  <a:pt x="315324" y="106251"/>
                  <a:pt x="301372" y="115910"/>
                </a:cubicBezTo>
                <a:close/>
              </a:path>
            </a:pathLst>
          </a:custGeom>
          <a:solidFill>
            <a:srgbClr val="F56E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074AC28-A379-49F7-82E7-B2495821EABD}"/>
              </a:ext>
            </a:extLst>
          </p:cNvPr>
          <p:cNvSpPr/>
          <p:nvPr/>
        </p:nvSpPr>
        <p:spPr>
          <a:xfrm>
            <a:off x="1757966" y="3393583"/>
            <a:ext cx="1088265" cy="676141"/>
          </a:xfrm>
          <a:custGeom>
            <a:avLst/>
            <a:gdLst>
              <a:gd name="connsiteX0" fmla="*/ 206062 w 1088265"/>
              <a:gd name="connsiteY0" fmla="*/ 160986 h 676141"/>
              <a:gd name="connsiteX1" fmla="*/ 276896 w 1088265"/>
              <a:gd name="connsiteY1" fmla="*/ 167425 h 676141"/>
              <a:gd name="connsiteX2" fmla="*/ 309093 w 1088265"/>
              <a:gd name="connsiteY2" fmla="*/ 180304 h 676141"/>
              <a:gd name="connsiteX3" fmla="*/ 354169 w 1088265"/>
              <a:gd name="connsiteY3" fmla="*/ 193183 h 676141"/>
              <a:gd name="connsiteX4" fmla="*/ 437882 w 1088265"/>
              <a:gd name="connsiteY4" fmla="*/ 199623 h 676141"/>
              <a:gd name="connsiteX5" fmla="*/ 463640 w 1088265"/>
              <a:gd name="connsiteY5" fmla="*/ 206062 h 676141"/>
              <a:gd name="connsiteX6" fmla="*/ 482958 w 1088265"/>
              <a:gd name="connsiteY6" fmla="*/ 218941 h 676141"/>
              <a:gd name="connsiteX7" fmla="*/ 528034 w 1088265"/>
              <a:gd name="connsiteY7" fmla="*/ 225380 h 676141"/>
              <a:gd name="connsiteX8" fmla="*/ 637504 w 1088265"/>
              <a:gd name="connsiteY8" fmla="*/ 218941 h 676141"/>
              <a:gd name="connsiteX9" fmla="*/ 676141 w 1088265"/>
              <a:gd name="connsiteY9" fmla="*/ 199623 h 676141"/>
              <a:gd name="connsiteX10" fmla="*/ 746975 w 1088265"/>
              <a:gd name="connsiteY10" fmla="*/ 180304 h 676141"/>
              <a:gd name="connsiteX11" fmla="*/ 766293 w 1088265"/>
              <a:gd name="connsiteY11" fmla="*/ 167425 h 676141"/>
              <a:gd name="connsiteX12" fmla="*/ 792051 w 1088265"/>
              <a:gd name="connsiteY12" fmla="*/ 160986 h 676141"/>
              <a:gd name="connsiteX13" fmla="*/ 837127 w 1088265"/>
              <a:gd name="connsiteY13" fmla="*/ 135228 h 676141"/>
              <a:gd name="connsiteX14" fmla="*/ 862885 w 1088265"/>
              <a:gd name="connsiteY14" fmla="*/ 109471 h 676141"/>
              <a:gd name="connsiteX15" fmla="*/ 907961 w 1088265"/>
              <a:gd name="connsiteY15" fmla="*/ 57955 h 676141"/>
              <a:gd name="connsiteX16" fmla="*/ 933719 w 1088265"/>
              <a:gd name="connsiteY16" fmla="*/ 45076 h 676141"/>
              <a:gd name="connsiteX17" fmla="*/ 965916 w 1088265"/>
              <a:gd name="connsiteY17" fmla="*/ 0 h 676141"/>
              <a:gd name="connsiteX18" fmla="*/ 1017431 w 1088265"/>
              <a:gd name="connsiteY18" fmla="*/ 12879 h 676141"/>
              <a:gd name="connsiteX19" fmla="*/ 1030310 w 1088265"/>
              <a:gd name="connsiteY19" fmla="*/ 45076 h 676141"/>
              <a:gd name="connsiteX20" fmla="*/ 1043189 w 1088265"/>
              <a:gd name="connsiteY20" fmla="*/ 64394 h 676141"/>
              <a:gd name="connsiteX21" fmla="*/ 1049628 w 1088265"/>
              <a:gd name="connsiteY21" fmla="*/ 83713 h 676141"/>
              <a:gd name="connsiteX22" fmla="*/ 1056068 w 1088265"/>
              <a:gd name="connsiteY22" fmla="*/ 122349 h 676141"/>
              <a:gd name="connsiteX23" fmla="*/ 1068947 w 1088265"/>
              <a:gd name="connsiteY23" fmla="*/ 154547 h 676141"/>
              <a:gd name="connsiteX24" fmla="*/ 1075386 w 1088265"/>
              <a:gd name="connsiteY24" fmla="*/ 218941 h 676141"/>
              <a:gd name="connsiteX25" fmla="*/ 1081826 w 1088265"/>
              <a:gd name="connsiteY25" fmla="*/ 257578 h 676141"/>
              <a:gd name="connsiteX26" fmla="*/ 1088265 w 1088265"/>
              <a:gd name="connsiteY26" fmla="*/ 360609 h 676141"/>
              <a:gd name="connsiteX27" fmla="*/ 1081826 w 1088265"/>
              <a:gd name="connsiteY27" fmla="*/ 450761 h 676141"/>
              <a:gd name="connsiteX28" fmla="*/ 1068947 w 1088265"/>
              <a:gd name="connsiteY28" fmla="*/ 470079 h 676141"/>
              <a:gd name="connsiteX29" fmla="*/ 1062507 w 1088265"/>
              <a:gd name="connsiteY29" fmla="*/ 495837 h 676141"/>
              <a:gd name="connsiteX30" fmla="*/ 1030310 w 1088265"/>
              <a:gd name="connsiteY30" fmla="*/ 528034 h 676141"/>
              <a:gd name="connsiteX31" fmla="*/ 1010992 w 1088265"/>
              <a:gd name="connsiteY31" fmla="*/ 553792 h 676141"/>
              <a:gd name="connsiteX32" fmla="*/ 972355 w 1088265"/>
              <a:gd name="connsiteY32" fmla="*/ 605307 h 676141"/>
              <a:gd name="connsiteX33" fmla="*/ 946597 w 1088265"/>
              <a:gd name="connsiteY33" fmla="*/ 611747 h 676141"/>
              <a:gd name="connsiteX34" fmla="*/ 927279 w 1088265"/>
              <a:gd name="connsiteY34" fmla="*/ 624625 h 676141"/>
              <a:gd name="connsiteX35" fmla="*/ 888642 w 1088265"/>
              <a:gd name="connsiteY35" fmla="*/ 663262 h 676141"/>
              <a:gd name="connsiteX36" fmla="*/ 837127 w 1088265"/>
              <a:gd name="connsiteY36" fmla="*/ 676141 h 676141"/>
              <a:gd name="connsiteX37" fmla="*/ 540913 w 1088265"/>
              <a:gd name="connsiteY37" fmla="*/ 663262 h 676141"/>
              <a:gd name="connsiteX38" fmla="*/ 508716 w 1088265"/>
              <a:gd name="connsiteY38" fmla="*/ 650383 h 676141"/>
              <a:gd name="connsiteX39" fmla="*/ 482958 w 1088265"/>
              <a:gd name="connsiteY39" fmla="*/ 643944 h 676141"/>
              <a:gd name="connsiteX40" fmla="*/ 437882 w 1088265"/>
              <a:gd name="connsiteY40" fmla="*/ 618186 h 676141"/>
              <a:gd name="connsiteX41" fmla="*/ 405685 w 1088265"/>
              <a:gd name="connsiteY41" fmla="*/ 611747 h 676141"/>
              <a:gd name="connsiteX42" fmla="*/ 167426 w 1088265"/>
              <a:gd name="connsiteY42" fmla="*/ 618186 h 676141"/>
              <a:gd name="connsiteX43" fmla="*/ 141668 w 1088265"/>
              <a:gd name="connsiteY43" fmla="*/ 611747 h 676141"/>
              <a:gd name="connsiteX44" fmla="*/ 77273 w 1088265"/>
              <a:gd name="connsiteY44" fmla="*/ 553792 h 676141"/>
              <a:gd name="connsiteX45" fmla="*/ 64395 w 1088265"/>
              <a:gd name="connsiteY45" fmla="*/ 534473 h 676141"/>
              <a:gd name="connsiteX46" fmla="*/ 19319 w 1088265"/>
              <a:gd name="connsiteY46" fmla="*/ 495837 h 676141"/>
              <a:gd name="connsiteX47" fmla="*/ 0 w 1088265"/>
              <a:gd name="connsiteY47" fmla="*/ 450761 h 676141"/>
              <a:gd name="connsiteX48" fmla="*/ 6440 w 1088265"/>
              <a:gd name="connsiteY48" fmla="*/ 386366 h 676141"/>
              <a:gd name="connsiteX49" fmla="*/ 51516 w 1088265"/>
              <a:gd name="connsiteY49" fmla="*/ 302654 h 676141"/>
              <a:gd name="connsiteX50" fmla="*/ 70834 w 1088265"/>
              <a:gd name="connsiteY50" fmla="*/ 276896 h 676141"/>
              <a:gd name="connsiteX51" fmla="*/ 103031 w 1088265"/>
              <a:gd name="connsiteY51" fmla="*/ 257578 h 676141"/>
              <a:gd name="connsiteX52" fmla="*/ 141668 w 1088265"/>
              <a:gd name="connsiteY52" fmla="*/ 212502 h 676141"/>
              <a:gd name="connsiteX53" fmla="*/ 167426 w 1088265"/>
              <a:gd name="connsiteY53" fmla="*/ 199623 h 676141"/>
              <a:gd name="connsiteX54" fmla="*/ 206062 w 1088265"/>
              <a:gd name="connsiteY54" fmla="*/ 160986 h 67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88265" h="676141">
                <a:moveTo>
                  <a:pt x="206062" y="160986"/>
                </a:moveTo>
                <a:cubicBezTo>
                  <a:pt x="224307" y="155620"/>
                  <a:pt x="253593" y="163056"/>
                  <a:pt x="276896" y="167425"/>
                </a:cubicBezTo>
                <a:cubicBezTo>
                  <a:pt x="288257" y="169555"/>
                  <a:pt x="298127" y="176649"/>
                  <a:pt x="309093" y="180304"/>
                </a:cubicBezTo>
                <a:cubicBezTo>
                  <a:pt x="323918" y="185246"/>
                  <a:pt x="338715" y="190865"/>
                  <a:pt x="354169" y="193183"/>
                </a:cubicBezTo>
                <a:cubicBezTo>
                  <a:pt x="381846" y="197335"/>
                  <a:pt x="409978" y="197476"/>
                  <a:pt x="437882" y="199623"/>
                </a:cubicBezTo>
                <a:cubicBezTo>
                  <a:pt x="446468" y="201769"/>
                  <a:pt x="455505" y="202576"/>
                  <a:pt x="463640" y="206062"/>
                </a:cubicBezTo>
                <a:cubicBezTo>
                  <a:pt x="470753" y="209111"/>
                  <a:pt x="475545" y="216717"/>
                  <a:pt x="482958" y="218941"/>
                </a:cubicBezTo>
                <a:cubicBezTo>
                  <a:pt x="497496" y="223302"/>
                  <a:pt x="513009" y="223234"/>
                  <a:pt x="528034" y="225380"/>
                </a:cubicBezTo>
                <a:cubicBezTo>
                  <a:pt x="564524" y="223234"/>
                  <a:pt x="601491" y="225204"/>
                  <a:pt x="637504" y="218941"/>
                </a:cubicBezTo>
                <a:cubicBezTo>
                  <a:pt x="651690" y="216474"/>
                  <a:pt x="662850" y="205161"/>
                  <a:pt x="676141" y="199623"/>
                </a:cubicBezTo>
                <a:cubicBezTo>
                  <a:pt x="706307" y="187054"/>
                  <a:pt x="716667" y="186366"/>
                  <a:pt x="746975" y="180304"/>
                </a:cubicBezTo>
                <a:cubicBezTo>
                  <a:pt x="753414" y="176011"/>
                  <a:pt x="759180" y="170474"/>
                  <a:pt x="766293" y="167425"/>
                </a:cubicBezTo>
                <a:cubicBezTo>
                  <a:pt x="774428" y="163939"/>
                  <a:pt x="783764" y="164093"/>
                  <a:pt x="792051" y="160986"/>
                </a:cubicBezTo>
                <a:cubicBezTo>
                  <a:pt x="802880" y="156925"/>
                  <a:pt x="827439" y="143532"/>
                  <a:pt x="837127" y="135228"/>
                </a:cubicBezTo>
                <a:cubicBezTo>
                  <a:pt x="846346" y="127326"/>
                  <a:pt x="854983" y="118690"/>
                  <a:pt x="862885" y="109471"/>
                </a:cubicBezTo>
                <a:cubicBezTo>
                  <a:pt x="891465" y="76128"/>
                  <a:pt x="856010" y="98361"/>
                  <a:pt x="907961" y="57955"/>
                </a:cubicBezTo>
                <a:cubicBezTo>
                  <a:pt x="915538" y="52062"/>
                  <a:pt x="925908" y="50656"/>
                  <a:pt x="933719" y="45076"/>
                </a:cubicBezTo>
                <a:cubicBezTo>
                  <a:pt x="954023" y="30573"/>
                  <a:pt x="955080" y="21673"/>
                  <a:pt x="965916" y="0"/>
                </a:cubicBezTo>
                <a:cubicBezTo>
                  <a:pt x="983088" y="4293"/>
                  <a:pt x="1002930" y="2729"/>
                  <a:pt x="1017431" y="12879"/>
                </a:cubicBezTo>
                <a:cubicBezTo>
                  <a:pt x="1026901" y="19508"/>
                  <a:pt x="1025141" y="34737"/>
                  <a:pt x="1030310" y="45076"/>
                </a:cubicBezTo>
                <a:cubicBezTo>
                  <a:pt x="1033771" y="51998"/>
                  <a:pt x="1038896" y="57955"/>
                  <a:pt x="1043189" y="64394"/>
                </a:cubicBezTo>
                <a:cubicBezTo>
                  <a:pt x="1045335" y="70834"/>
                  <a:pt x="1048155" y="77087"/>
                  <a:pt x="1049628" y="83713"/>
                </a:cubicBezTo>
                <a:cubicBezTo>
                  <a:pt x="1052460" y="96458"/>
                  <a:pt x="1052633" y="109753"/>
                  <a:pt x="1056068" y="122349"/>
                </a:cubicBezTo>
                <a:cubicBezTo>
                  <a:pt x="1059110" y="133501"/>
                  <a:pt x="1064654" y="143814"/>
                  <a:pt x="1068947" y="154547"/>
                </a:cubicBezTo>
                <a:cubicBezTo>
                  <a:pt x="1071093" y="176012"/>
                  <a:pt x="1072710" y="197536"/>
                  <a:pt x="1075386" y="218941"/>
                </a:cubicBezTo>
                <a:cubicBezTo>
                  <a:pt x="1077005" y="231897"/>
                  <a:pt x="1080644" y="244575"/>
                  <a:pt x="1081826" y="257578"/>
                </a:cubicBezTo>
                <a:cubicBezTo>
                  <a:pt x="1084941" y="291847"/>
                  <a:pt x="1086119" y="326265"/>
                  <a:pt x="1088265" y="360609"/>
                </a:cubicBezTo>
                <a:cubicBezTo>
                  <a:pt x="1086119" y="390660"/>
                  <a:pt x="1087062" y="421092"/>
                  <a:pt x="1081826" y="450761"/>
                </a:cubicBezTo>
                <a:cubicBezTo>
                  <a:pt x="1080481" y="458382"/>
                  <a:pt x="1071996" y="462966"/>
                  <a:pt x="1068947" y="470079"/>
                </a:cubicBezTo>
                <a:cubicBezTo>
                  <a:pt x="1065461" y="478214"/>
                  <a:pt x="1067416" y="488473"/>
                  <a:pt x="1062507" y="495837"/>
                </a:cubicBezTo>
                <a:cubicBezTo>
                  <a:pt x="1054088" y="508466"/>
                  <a:pt x="1040394" y="516690"/>
                  <a:pt x="1030310" y="528034"/>
                </a:cubicBezTo>
                <a:cubicBezTo>
                  <a:pt x="1023180" y="536056"/>
                  <a:pt x="1016680" y="544691"/>
                  <a:pt x="1010992" y="553792"/>
                </a:cubicBezTo>
                <a:cubicBezTo>
                  <a:pt x="995068" y="579271"/>
                  <a:pt x="1001883" y="586851"/>
                  <a:pt x="972355" y="605307"/>
                </a:cubicBezTo>
                <a:cubicBezTo>
                  <a:pt x="964850" y="609998"/>
                  <a:pt x="955183" y="609600"/>
                  <a:pt x="946597" y="611747"/>
                </a:cubicBezTo>
                <a:cubicBezTo>
                  <a:pt x="940158" y="616040"/>
                  <a:pt x="933063" y="619484"/>
                  <a:pt x="927279" y="624625"/>
                </a:cubicBezTo>
                <a:cubicBezTo>
                  <a:pt x="913666" y="636725"/>
                  <a:pt x="906502" y="659690"/>
                  <a:pt x="888642" y="663262"/>
                </a:cubicBezTo>
                <a:cubicBezTo>
                  <a:pt x="849789" y="671033"/>
                  <a:pt x="866828" y="666241"/>
                  <a:pt x="837127" y="676141"/>
                </a:cubicBezTo>
                <a:cubicBezTo>
                  <a:pt x="738389" y="671848"/>
                  <a:pt x="639442" y="670990"/>
                  <a:pt x="540913" y="663262"/>
                </a:cubicBezTo>
                <a:cubicBezTo>
                  <a:pt x="529389" y="662358"/>
                  <a:pt x="519682" y="654038"/>
                  <a:pt x="508716" y="650383"/>
                </a:cubicBezTo>
                <a:cubicBezTo>
                  <a:pt x="500320" y="647584"/>
                  <a:pt x="491544" y="646090"/>
                  <a:pt x="482958" y="643944"/>
                </a:cubicBezTo>
                <a:cubicBezTo>
                  <a:pt x="468826" y="634522"/>
                  <a:pt x="454223" y="623633"/>
                  <a:pt x="437882" y="618186"/>
                </a:cubicBezTo>
                <a:cubicBezTo>
                  <a:pt x="427499" y="614725"/>
                  <a:pt x="416417" y="613893"/>
                  <a:pt x="405685" y="611747"/>
                </a:cubicBezTo>
                <a:cubicBezTo>
                  <a:pt x="273663" y="624320"/>
                  <a:pt x="287179" y="630160"/>
                  <a:pt x="167426" y="618186"/>
                </a:cubicBezTo>
                <a:cubicBezTo>
                  <a:pt x="158620" y="617305"/>
                  <a:pt x="150254" y="613893"/>
                  <a:pt x="141668" y="611747"/>
                </a:cubicBezTo>
                <a:cubicBezTo>
                  <a:pt x="91119" y="561198"/>
                  <a:pt x="114272" y="578458"/>
                  <a:pt x="77273" y="553792"/>
                </a:cubicBezTo>
                <a:cubicBezTo>
                  <a:pt x="72980" y="547352"/>
                  <a:pt x="69867" y="539946"/>
                  <a:pt x="64395" y="534473"/>
                </a:cubicBezTo>
                <a:cubicBezTo>
                  <a:pt x="25453" y="495530"/>
                  <a:pt x="65484" y="557391"/>
                  <a:pt x="19319" y="495837"/>
                </a:cubicBezTo>
                <a:cubicBezTo>
                  <a:pt x="9771" y="483107"/>
                  <a:pt x="4974" y="465681"/>
                  <a:pt x="0" y="450761"/>
                </a:cubicBezTo>
                <a:cubicBezTo>
                  <a:pt x="2147" y="429296"/>
                  <a:pt x="1499" y="407365"/>
                  <a:pt x="6440" y="386366"/>
                </a:cubicBezTo>
                <a:cubicBezTo>
                  <a:pt x="13660" y="355682"/>
                  <a:pt x="33919" y="327793"/>
                  <a:pt x="51516" y="302654"/>
                </a:cubicBezTo>
                <a:cubicBezTo>
                  <a:pt x="57671" y="293862"/>
                  <a:pt x="62757" y="283963"/>
                  <a:pt x="70834" y="276896"/>
                </a:cubicBezTo>
                <a:cubicBezTo>
                  <a:pt x="80253" y="268654"/>
                  <a:pt x="92299" y="264017"/>
                  <a:pt x="103031" y="257578"/>
                </a:cubicBezTo>
                <a:cubicBezTo>
                  <a:pt x="113180" y="244046"/>
                  <a:pt x="127176" y="222853"/>
                  <a:pt x="141668" y="212502"/>
                </a:cubicBezTo>
                <a:cubicBezTo>
                  <a:pt x="149479" y="206923"/>
                  <a:pt x="158840" y="203916"/>
                  <a:pt x="167426" y="199623"/>
                </a:cubicBezTo>
                <a:cubicBezTo>
                  <a:pt x="174544" y="178268"/>
                  <a:pt x="187817" y="166352"/>
                  <a:pt x="206062" y="160986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6B56178-D79D-42AC-8DD2-248AAC9DBD75}"/>
              </a:ext>
            </a:extLst>
          </p:cNvPr>
          <p:cNvSpPr/>
          <p:nvPr/>
        </p:nvSpPr>
        <p:spPr>
          <a:xfrm>
            <a:off x="1249251" y="1865899"/>
            <a:ext cx="1512257" cy="1714428"/>
          </a:xfrm>
          <a:custGeom>
            <a:avLst/>
            <a:gdLst>
              <a:gd name="connsiteX0" fmla="*/ 695459 w 1512257"/>
              <a:gd name="connsiteY0" fmla="*/ 1538 h 1714428"/>
              <a:gd name="connsiteX1" fmla="*/ 637504 w 1512257"/>
              <a:gd name="connsiteY1" fmla="*/ 123887 h 1714428"/>
              <a:gd name="connsiteX2" fmla="*/ 618186 w 1512257"/>
              <a:gd name="connsiteY2" fmla="*/ 136766 h 1714428"/>
              <a:gd name="connsiteX3" fmla="*/ 592428 w 1512257"/>
              <a:gd name="connsiteY3" fmla="*/ 149645 h 1714428"/>
              <a:gd name="connsiteX4" fmla="*/ 566670 w 1512257"/>
              <a:gd name="connsiteY4" fmla="*/ 181842 h 1714428"/>
              <a:gd name="connsiteX5" fmla="*/ 547352 w 1512257"/>
              <a:gd name="connsiteY5" fmla="*/ 201160 h 1714428"/>
              <a:gd name="connsiteX6" fmla="*/ 540912 w 1512257"/>
              <a:gd name="connsiteY6" fmla="*/ 239797 h 1714428"/>
              <a:gd name="connsiteX7" fmla="*/ 495836 w 1512257"/>
              <a:gd name="connsiteY7" fmla="*/ 336388 h 1714428"/>
              <a:gd name="connsiteX8" fmla="*/ 482957 w 1512257"/>
              <a:gd name="connsiteY8" fmla="*/ 355707 h 1714428"/>
              <a:gd name="connsiteX9" fmla="*/ 425003 w 1512257"/>
              <a:gd name="connsiteY9" fmla="*/ 381464 h 1714428"/>
              <a:gd name="connsiteX10" fmla="*/ 392805 w 1512257"/>
              <a:gd name="connsiteY10" fmla="*/ 407222 h 1714428"/>
              <a:gd name="connsiteX11" fmla="*/ 334850 w 1512257"/>
              <a:gd name="connsiteY11" fmla="*/ 452298 h 1714428"/>
              <a:gd name="connsiteX12" fmla="*/ 264017 w 1512257"/>
              <a:gd name="connsiteY12" fmla="*/ 516693 h 1714428"/>
              <a:gd name="connsiteX13" fmla="*/ 238259 w 1512257"/>
              <a:gd name="connsiteY13" fmla="*/ 529571 h 1714428"/>
              <a:gd name="connsiteX14" fmla="*/ 218941 w 1512257"/>
              <a:gd name="connsiteY14" fmla="*/ 548890 h 1714428"/>
              <a:gd name="connsiteX15" fmla="*/ 148107 w 1512257"/>
              <a:gd name="connsiteY15" fmla="*/ 568208 h 1714428"/>
              <a:gd name="connsiteX16" fmla="*/ 103031 w 1512257"/>
              <a:gd name="connsiteY16" fmla="*/ 613284 h 1714428"/>
              <a:gd name="connsiteX17" fmla="*/ 70834 w 1512257"/>
              <a:gd name="connsiteY17" fmla="*/ 651921 h 1714428"/>
              <a:gd name="connsiteX18" fmla="*/ 38636 w 1512257"/>
              <a:gd name="connsiteY18" fmla="*/ 684118 h 1714428"/>
              <a:gd name="connsiteX19" fmla="*/ 12879 w 1512257"/>
              <a:gd name="connsiteY19" fmla="*/ 729194 h 1714428"/>
              <a:gd name="connsiteX20" fmla="*/ 0 w 1512257"/>
              <a:gd name="connsiteY20" fmla="*/ 787149 h 1714428"/>
              <a:gd name="connsiteX21" fmla="*/ 12879 w 1512257"/>
              <a:gd name="connsiteY21" fmla="*/ 935256 h 1714428"/>
              <a:gd name="connsiteX22" fmla="*/ 32197 w 1512257"/>
              <a:gd name="connsiteY22" fmla="*/ 948135 h 1714428"/>
              <a:gd name="connsiteX23" fmla="*/ 70834 w 1512257"/>
              <a:gd name="connsiteY23" fmla="*/ 993211 h 1714428"/>
              <a:gd name="connsiteX24" fmla="*/ 109470 w 1512257"/>
              <a:gd name="connsiteY24" fmla="*/ 1012529 h 1714428"/>
              <a:gd name="connsiteX25" fmla="*/ 199622 w 1512257"/>
              <a:gd name="connsiteY25" fmla="*/ 1064045 h 1714428"/>
              <a:gd name="connsiteX26" fmla="*/ 218941 w 1512257"/>
              <a:gd name="connsiteY26" fmla="*/ 1076924 h 1714428"/>
              <a:gd name="connsiteX27" fmla="*/ 238259 w 1512257"/>
              <a:gd name="connsiteY27" fmla="*/ 1096242 h 1714428"/>
              <a:gd name="connsiteX28" fmla="*/ 315532 w 1512257"/>
              <a:gd name="connsiteY28" fmla="*/ 1109121 h 1714428"/>
              <a:gd name="connsiteX29" fmla="*/ 392805 w 1512257"/>
              <a:gd name="connsiteY29" fmla="*/ 1141318 h 1714428"/>
              <a:gd name="connsiteX30" fmla="*/ 412124 w 1512257"/>
              <a:gd name="connsiteY30" fmla="*/ 1167076 h 1714428"/>
              <a:gd name="connsiteX31" fmla="*/ 418563 w 1512257"/>
              <a:gd name="connsiteY31" fmla="*/ 1186394 h 1714428"/>
              <a:gd name="connsiteX32" fmla="*/ 470079 w 1512257"/>
              <a:gd name="connsiteY32" fmla="*/ 1257228 h 1714428"/>
              <a:gd name="connsiteX33" fmla="*/ 508715 w 1512257"/>
              <a:gd name="connsiteY33" fmla="*/ 1315183 h 1714428"/>
              <a:gd name="connsiteX34" fmla="*/ 534473 w 1512257"/>
              <a:gd name="connsiteY34" fmla="*/ 1321622 h 1714428"/>
              <a:gd name="connsiteX35" fmla="*/ 553791 w 1512257"/>
              <a:gd name="connsiteY35" fmla="*/ 1328062 h 1714428"/>
              <a:gd name="connsiteX36" fmla="*/ 579549 w 1512257"/>
              <a:gd name="connsiteY36" fmla="*/ 1347380 h 1714428"/>
              <a:gd name="connsiteX37" fmla="*/ 618186 w 1512257"/>
              <a:gd name="connsiteY37" fmla="*/ 1353819 h 1714428"/>
              <a:gd name="connsiteX38" fmla="*/ 631064 w 1512257"/>
              <a:gd name="connsiteY38" fmla="*/ 1373138 h 1714428"/>
              <a:gd name="connsiteX39" fmla="*/ 637504 w 1512257"/>
              <a:gd name="connsiteY39" fmla="*/ 1392456 h 1714428"/>
              <a:gd name="connsiteX40" fmla="*/ 656822 w 1512257"/>
              <a:gd name="connsiteY40" fmla="*/ 1443971 h 1714428"/>
              <a:gd name="connsiteX41" fmla="*/ 676141 w 1512257"/>
              <a:gd name="connsiteY41" fmla="*/ 1579200 h 1714428"/>
              <a:gd name="connsiteX42" fmla="*/ 689019 w 1512257"/>
              <a:gd name="connsiteY42" fmla="*/ 1598518 h 1714428"/>
              <a:gd name="connsiteX43" fmla="*/ 740535 w 1512257"/>
              <a:gd name="connsiteY43" fmla="*/ 1637155 h 1714428"/>
              <a:gd name="connsiteX44" fmla="*/ 772732 w 1512257"/>
              <a:gd name="connsiteY44" fmla="*/ 1656473 h 1714428"/>
              <a:gd name="connsiteX45" fmla="*/ 817808 w 1512257"/>
              <a:gd name="connsiteY45" fmla="*/ 1662912 h 1714428"/>
              <a:gd name="connsiteX46" fmla="*/ 907960 w 1512257"/>
              <a:gd name="connsiteY46" fmla="*/ 1669352 h 1714428"/>
              <a:gd name="connsiteX47" fmla="*/ 978794 w 1512257"/>
              <a:gd name="connsiteY47" fmla="*/ 1695109 h 1714428"/>
              <a:gd name="connsiteX48" fmla="*/ 1010991 w 1512257"/>
              <a:gd name="connsiteY48" fmla="*/ 1701549 h 1714428"/>
              <a:gd name="connsiteX49" fmla="*/ 1068946 w 1512257"/>
              <a:gd name="connsiteY49" fmla="*/ 1714428 h 1714428"/>
              <a:gd name="connsiteX50" fmla="*/ 1223493 w 1512257"/>
              <a:gd name="connsiteY50" fmla="*/ 1707988 h 1714428"/>
              <a:gd name="connsiteX51" fmla="*/ 1275008 w 1512257"/>
              <a:gd name="connsiteY51" fmla="*/ 1682231 h 1714428"/>
              <a:gd name="connsiteX52" fmla="*/ 1300766 w 1512257"/>
              <a:gd name="connsiteY52" fmla="*/ 1656473 h 1714428"/>
              <a:gd name="connsiteX53" fmla="*/ 1332963 w 1512257"/>
              <a:gd name="connsiteY53" fmla="*/ 1630715 h 1714428"/>
              <a:gd name="connsiteX54" fmla="*/ 1339403 w 1512257"/>
              <a:gd name="connsiteY54" fmla="*/ 1604957 h 1714428"/>
              <a:gd name="connsiteX55" fmla="*/ 1384479 w 1512257"/>
              <a:gd name="connsiteY55" fmla="*/ 1547002 h 1714428"/>
              <a:gd name="connsiteX56" fmla="*/ 1397357 w 1512257"/>
              <a:gd name="connsiteY56" fmla="*/ 1521245 h 1714428"/>
              <a:gd name="connsiteX57" fmla="*/ 1423115 w 1512257"/>
              <a:gd name="connsiteY57" fmla="*/ 1482608 h 1714428"/>
              <a:gd name="connsiteX58" fmla="*/ 1435994 w 1512257"/>
              <a:gd name="connsiteY58" fmla="*/ 1463290 h 1714428"/>
              <a:gd name="connsiteX59" fmla="*/ 1461752 w 1512257"/>
              <a:gd name="connsiteY59" fmla="*/ 1411774 h 1714428"/>
              <a:gd name="connsiteX60" fmla="*/ 1468191 w 1512257"/>
              <a:gd name="connsiteY60" fmla="*/ 1392456 h 1714428"/>
              <a:gd name="connsiteX61" fmla="*/ 1500388 w 1512257"/>
              <a:gd name="connsiteY61" fmla="*/ 1347380 h 1714428"/>
              <a:gd name="connsiteX62" fmla="*/ 1500388 w 1512257"/>
              <a:gd name="connsiteY62" fmla="*/ 1051166 h 1714428"/>
              <a:gd name="connsiteX63" fmla="*/ 1468191 w 1512257"/>
              <a:gd name="connsiteY63" fmla="*/ 986771 h 1714428"/>
              <a:gd name="connsiteX64" fmla="*/ 1435994 w 1512257"/>
              <a:gd name="connsiteY64" fmla="*/ 870862 h 1714428"/>
              <a:gd name="connsiteX65" fmla="*/ 1403797 w 1512257"/>
              <a:gd name="connsiteY65" fmla="*/ 838664 h 1714428"/>
              <a:gd name="connsiteX66" fmla="*/ 1397357 w 1512257"/>
              <a:gd name="connsiteY66" fmla="*/ 716315 h 1714428"/>
              <a:gd name="connsiteX67" fmla="*/ 1390918 w 1512257"/>
              <a:gd name="connsiteY67" fmla="*/ 684118 h 1714428"/>
              <a:gd name="connsiteX68" fmla="*/ 1358721 w 1512257"/>
              <a:gd name="connsiteY68" fmla="*/ 639042 h 1714428"/>
              <a:gd name="connsiteX69" fmla="*/ 1313645 w 1512257"/>
              <a:gd name="connsiteY69" fmla="*/ 542450 h 1714428"/>
              <a:gd name="connsiteX70" fmla="*/ 1307205 w 1512257"/>
              <a:gd name="connsiteY70" fmla="*/ 497374 h 1714428"/>
              <a:gd name="connsiteX71" fmla="*/ 1268569 w 1512257"/>
              <a:gd name="connsiteY71" fmla="*/ 439419 h 1714428"/>
              <a:gd name="connsiteX72" fmla="*/ 1262129 w 1512257"/>
              <a:gd name="connsiteY72" fmla="*/ 420101 h 1714428"/>
              <a:gd name="connsiteX73" fmla="*/ 1229932 w 1512257"/>
              <a:gd name="connsiteY73" fmla="*/ 362146 h 1714428"/>
              <a:gd name="connsiteX74" fmla="*/ 1210614 w 1512257"/>
              <a:gd name="connsiteY74" fmla="*/ 336388 h 1714428"/>
              <a:gd name="connsiteX75" fmla="*/ 1197735 w 1512257"/>
              <a:gd name="connsiteY75" fmla="*/ 310631 h 1714428"/>
              <a:gd name="connsiteX76" fmla="*/ 1171977 w 1512257"/>
              <a:gd name="connsiteY76" fmla="*/ 278433 h 1714428"/>
              <a:gd name="connsiteX77" fmla="*/ 1159098 w 1512257"/>
              <a:gd name="connsiteY77" fmla="*/ 252676 h 1714428"/>
              <a:gd name="connsiteX78" fmla="*/ 1152659 w 1512257"/>
              <a:gd name="connsiteY78" fmla="*/ 233357 h 1714428"/>
              <a:gd name="connsiteX79" fmla="*/ 1107583 w 1512257"/>
              <a:gd name="connsiteY79" fmla="*/ 201160 h 1714428"/>
              <a:gd name="connsiteX80" fmla="*/ 1081825 w 1512257"/>
              <a:gd name="connsiteY80" fmla="*/ 175402 h 1714428"/>
              <a:gd name="connsiteX81" fmla="*/ 1030310 w 1512257"/>
              <a:gd name="connsiteY81" fmla="*/ 143205 h 1714428"/>
              <a:gd name="connsiteX82" fmla="*/ 1010991 w 1512257"/>
              <a:gd name="connsiteY82" fmla="*/ 136766 h 1714428"/>
              <a:gd name="connsiteX83" fmla="*/ 843566 w 1512257"/>
              <a:gd name="connsiteY83" fmla="*/ 130326 h 1714428"/>
              <a:gd name="connsiteX84" fmla="*/ 817808 w 1512257"/>
              <a:gd name="connsiteY84" fmla="*/ 123887 h 1714428"/>
              <a:gd name="connsiteX85" fmla="*/ 785611 w 1512257"/>
              <a:gd name="connsiteY85" fmla="*/ 91690 h 1714428"/>
              <a:gd name="connsiteX86" fmla="*/ 766293 w 1512257"/>
              <a:gd name="connsiteY86" fmla="*/ 78811 h 1714428"/>
              <a:gd name="connsiteX87" fmla="*/ 740535 w 1512257"/>
              <a:gd name="connsiteY87" fmla="*/ 59493 h 1714428"/>
              <a:gd name="connsiteX88" fmla="*/ 695459 w 1512257"/>
              <a:gd name="connsiteY88" fmla="*/ 1538 h 171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12257" h="1714428">
                <a:moveTo>
                  <a:pt x="695459" y="1538"/>
                </a:moveTo>
                <a:cubicBezTo>
                  <a:pt x="678287" y="12270"/>
                  <a:pt x="683943" y="84081"/>
                  <a:pt x="637504" y="123887"/>
                </a:cubicBezTo>
                <a:cubicBezTo>
                  <a:pt x="631628" y="128924"/>
                  <a:pt x="624905" y="132926"/>
                  <a:pt x="618186" y="136766"/>
                </a:cubicBezTo>
                <a:cubicBezTo>
                  <a:pt x="609851" y="141529"/>
                  <a:pt x="601014" y="145352"/>
                  <a:pt x="592428" y="149645"/>
                </a:cubicBezTo>
                <a:cubicBezTo>
                  <a:pt x="583842" y="160377"/>
                  <a:pt x="575721" y="171498"/>
                  <a:pt x="566670" y="181842"/>
                </a:cubicBezTo>
                <a:cubicBezTo>
                  <a:pt x="560673" y="188695"/>
                  <a:pt x="551051" y="192838"/>
                  <a:pt x="547352" y="201160"/>
                </a:cubicBezTo>
                <a:cubicBezTo>
                  <a:pt x="542049" y="213091"/>
                  <a:pt x="545041" y="227410"/>
                  <a:pt x="540912" y="239797"/>
                </a:cubicBezTo>
                <a:cubicBezTo>
                  <a:pt x="536096" y="254244"/>
                  <a:pt x="506363" y="317439"/>
                  <a:pt x="495836" y="336388"/>
                </a:cubicBezTo>
                <a:cubicBezTo>
                  <a:pt x="492077" y="343153"/>
                  <a:pt x="488833" y="350670"/>
                  <a:pt x="482957" y="355707"/>
                </a:cubicBezTo>
                <a:cubicBezTo>
                  <a:pt x="460022" y="375366"/>
                  <a:pt x="450987" y="374968"/>
                  <a:pt x="425003" y="381464"/>
                </a:cubicBezTo>
                <a:cubicBezTo>
                  <a:pt x="414270" y="390050"/>
                  <a:pt x="403801" y="398975"/>
                  <a:pt x="392805" y="407222"/>
                </a:cubicBezTo>
                <a:cubicBezTo>
                  <a:pt x="351917" y="437888"/>
                  <a:pt x="395941" y="396761"/>
                  <a:pt x="334850" y="452298"/>
                </a:cubicBezTo>
                <a:cubicBezTo>
                  <a:pt x="300689" y="483354"/>
                  <a:pt x="303389" y="489133"/>
                  <a:pt x="264017" y="516693"/>
                </a:cubicBezTo>
                <a:cubicBezTo>
                  <a:pt x="256153" y="522198"/>
                  <a:pt x="246845" y="525278"/>
                  <a:pt x="238259" y="529571"/>
                </a:cubicBezTo>
                <a:cubicBezTo>
                  <a:pt x="231820" y="536011"/>
                  <a:pt x="226664" y="544063"/>
                  <a:pt x="218941" y="548890"/>
                </a:cubicBezTo>
                <a:cubicBezTo>
                  <a:pt x="196379" y="562992"/>
                  <a:pt x="173570" y="563964"/>
                  <a:pt x="148107" y="568208"/>
                </a:cubicBezTo>
                <a:cubicBezTo>
                  <a:pt x="118990" y="611883"/>
                  <a:pt x="156569" y="559745"/>
                  <a:pt x="103031" y="613284"/>
                </a:cubicBezTo>
                <a:cubicBezTo>
                  <a:pt x="91177" y="625138"/>
                  <a:pt x="82111" y="639516"/>
                  <a:pt x="70834" y="651921"/>
                </a:cubicBezTo>
                <a:cubicBezTo>
                  <a:pt x="60624" y="663152"/>
                  <a:pt x="49369" y="673386"/>
                  <a:pt x="38636" y="684118"/>
                </a:cubicBezTo>
                <a:cubicBezTo>
                  <a:pt x="21705" y="751849"/>
                  <a:pt x="46979" y="669520"/>
                  <a:pt x="12879" y="729194"/>
                </a:cubicBezTo>
                <a:cubicBezTo>
                  <a:pt x="10079" y="734094"/>
                  <a:pt x="390" y="785199"/>
                  <a:pt x="0" y="787149"/>
                </a:cubicBezTo>
                <a:cubicBezTo>
                  <a:pt x="4293" y="836518"/>
                  <a:pt x="3160" y="886663"/>
                  <a:pt x="12879" y="935256"/>
                </a:cubicBezTo>
                <a:cubicBezTo>
                  <a:pt x="14397" y="942845"/>
                  <a:pt x="26321" y="943098"/>
                  <a:pt x="32197" y="948135"/>
                </a:cubicBezTo>
                <a:cubicBezTo>
                  <a:pt x="139906" y="1040458"/>
                  <a:pt x="2475" y="924852"/>
                  <a:pt x="70834" y="993211"/>
                </a:cubicBezTo>
                <a:cubicBezTo>
                  <a:pt x="83318" y="1005695"/>
                  <a:pt x="93757" y="1007292"/>
                  <a:pt x="109470" y="1012529"/>
                </a:cubicBezTo>
                <a:cubicBezTo>
                  <a:pt x="241819" y="1100763"/>
                  <a:pt x="113618" y="1021043"/>
                  <a:pt x="199622" y="1064045"/>
                </a:cubicBezTo>
                <a:cubicBezTo>
                  <a:pt x="206544" y="1067506"/>
                  <a:pt x="212995" y="1071969"/>
                  <a:pt x="218941" y="1076924"/>
                </a:cubicBezTo>
                <a:cubicBezTo>
                  <a:pt x="225937" y="1082754"/>
                  <a:pt x="229620" y="1093362"/>
                  <a:pt x="238259" y="1096242"/>
                </a:cubicBezTo>
                <a:cubicBezTo>
                  <a:pt x="263032" y="1104500"/>
                  <a:pt x="289774" y="1104828"/>
                  <a:pt x="315532" y="1109121"/>
                </a:cubicBezTo>
                <a:cubicBezTo>
                  <a:pt x="374964" y="1138836"/>
                  <a:pt x="348423" y="1130221"/>
                  <a:pt x="392805" y="1141318"/>
                </a:cubicBezTo>
                <a:cubicBezTo>
                  <a:pt x="399245" y="1149904"/>
                  <a:pt x="406799" y="1157758"/>
                  <a:pt x="412124" y="1167076"/>
                </a:cubicBezTo>
                <a:cubicBezTo>
                  <a:pt x="415492" y="1172969"/>
                  <a:pt x="414919" y="1180668"/>
                  <a:pt x="418563" y="1186394"/>
                </a:cubicBezTo>
                <a:cubicBezTo>
                  <a:pt x="423322" y="1193872"/>
                  <a:pt x="459184" y="1238160"/>
                  <a:pt x="470079" y="1257228"/>
                </a:cubicBezTo>
                <a:cubicBezTo>
                  <a:pt x="482772" y="1279442"/>
                  <a:pt x="486025" y="1298166"/>
                  <a:pt x="508715" y="1315183"/>
                </a:cubicBezTo>
                <a:cubicBezTo>
                  <a:pt x="515795" y="1320493"/>
                  <a:pt x="525963" y="1319191"/>
                  <a:pt x="534473" y="1321622"/>
                </a:cubicBezTo>
                <a:cubicBezTo>
                  <a:pt x="541000" y="1323487"/>
                  <a:pt x="547352" y="1325915"/>
                  <a:pt x="553791" y="1328062"/>
                </a:cubicBezTo>
                <a:cubicBezTo>
                  <a:pt x="562377" y="1334501"/>
                  <a:pt x="569584" y="1343394"/>
                  <a:pt x="579549" y="1347380"/>
                </a:cubicBezTo>
                <a:cubicBezTo>
                  <a:pt x="591672" y="1352229"/>
                  <a:pt x="606508" y="1347980"/>
                  <a:pt x="618186" y="1353819"/>
                </a:cubicBezTo>
                <a:cubicBezTo>
                  <a:pt x="625108" y="1357280"/>
                  <a:pt x="627603" y="1366216"/>
                  <a:pt x="631064" y="1373138"/>
                </a:cubicBezTo>
                <a:cubicBezTo>
                  <a:pt x="634099" y="1379209"/>
                  <a:pt x="635121" y="1386100"/>
                  <a:pt x="637504" y="1392456"/>
                </a:cubicBezTo>
                <a:cubicBezTo>
                  <a:pt x="660594" y="1454026"/>
                  <a:pt x="642212" y="1400140"/>
                  <a:pt x="656822" y="1443971"/>
                </a:cubicBezTo>
                <a:cubicBezTo>
                  <a:pt x="663262" y="1489047"/>
                  <a:pt x="666854" y="1534623"/>
                  <a:pt x="676141" y="1579200"/>
                </a:cubicBezTo>
                <a:cubicBezTo>
                  <a:pt x="677719" y="1586776"/>
                  <a:pt x="685179" y="1591799"/>
                  <a:pt x="689019" y="1598518"/>
                </a:cubicBezTo>
                <a:cubicBezTo>
                  <a:pt x="714784" y="1643608"/>
                  <a:pt x="683154" y="1611073"/>
                  <a:pt x="740535" y="1637155"/>
                </a:cubicBezTo>
                <a:cubicBezTo>
                  <a:pt x="751929" y="1642334"/>
                  <a:pt x="760858" y="1652515"/>
                  <a:pt x="772732" y="1656473"/>
                </a:cubicBezTo>
                <a:cubicBezTo>
                  <a:pt x="787131" y="1661273"/>
                  <a:pt x="802699" y="1661473"/>
                  <a:pt x="817808" y="1662912"/>
                </a:cubicBezTo>
                <a:cubicBezTo>
                  <a:pt x="847800" y="1665768"/>
                  <a:pt x="877909" y="1667205"/>
                  <a:pt x="907960" y="1669352"/>
                </a:cubicBezTo>
                <a:cubicBezTo>
                  <a:pt x="932658" y="1679231"/>
                  <a:pt x="952801" y="1688020"/>
                  <a:pt x="978794" y="1695109"/>
                </a:cubicBezTo>
                <a:cubicBezTo>
                  <a:pt x="989353" y="1697989"/>
                  <a:pt x="1000307" y="1699175"/>
                  <a:pt x="1010991" y="1701549"/>
                </a:cubicBezTo>
                <a:cubicBezTo>
                  <a:pt x="1092837" y="1719737"/>
                  <a:pt x="971839" y="1695005"/>
                  <a:pt x="1068946" y="1714428"/>
                </a:cubicBezTo>
                <a:cubicBezTo>
                  <a:pt x="1120462" y="1712281"/>
                  <a:pt x="1172551" y="1715948"/>
                  <a:pt x="1223493" y="1707988"/>
                </a:cubicBezTo>
                <a:cubicBezTo>
                  <a:pt x="1242461" y="1705024"/>
                  <a:pt x="1275008" y="1682231"/>
                  <a:pt x="1275008" y="1682231"/>
                </a:cubicBezTo>
                <a:cubicBezTo>
                  <a:pt x="1283594" y="1673645"/>
                  <a:pt x="1291691" y="1664540"/>
                  <a:pt x="1300766" y="1656473"/>
                </a:cubicBezTo>
                <a:cubicBezTo>
                  <a:pt x="1311038" y="1647342"/>
                  <a:pt x="1324716" y="1641710"/>
                  <a:pt x="1332963" y="1630715"/>
                </a:cubicBezTo>
                <a:cubicBezTo>
                  <a:pt x="1338273" y="1623635"/>
                  <a:pt x="1335445" y="1612873"/>
                  <a:pt x="1339403" y="1604957"/>
                </a:cubicBezTo>
                <a:cubicBezTo>
                  <a:pt x="1354808" y="1574147"/>
                  <a:pt x="1363279" y="1568202"/>
                  <a:pt x="1384479" y="1547002"/>
                </a:cubicBezTo>
                <a:cubicBezTo>
                  <a:pt x="1388772" y="1538416"/>
                  <a:pt x="1392418" y="1529476"/>
                  <a:pt x="1397357" y="1521245"/>
                </a:cubicBezTo>
                <a:cubicBezTo>
                  <a:pt x="1405321" y="1507972"/>
                  <a:pt x="1414529" y="1495487"/>
                  <a:pt x="1423115" y="1482608"/>
                </a:cubicBezTo>
                <a:cubicBezTo>
                  <a:pt x="1427408" y="1476169"/>
                  <a:pt x="1432533" y="1470212"/>
                  <a:pt x="1435994" y="1463290"/>
                </a:cubicBezTo>
                <a:cubicBezTo>
                  <a:pt x="1444580" y="1446118"/>
                  <a:pt x="1455681" y="1429988"/>
                  <a:pt x="1461752" y="1411774"/>
                </a:cubicBezTo>
                <a:cubicBezTo>
                  <a:pt x="1463898" y="1405335"/>
                  <a:pt x="1465155" y="1398527"/>
                  <a:pt x="1468191" y="1392456"/>
                </a:cubicBezTo>
                <a:cubicBezTo>
                  <a:pt x="1472897" y="1383043"/>
                  <a:pt x="1496016" y="1353209"/>
                  <a:pt x="1500388" y="1347380"/>
                </a:cubicBezTo>
                <a:cubicBezTo>
                  <a:pt x="1512650" y="1237031"/>
                  <a:pt x="1519421" y="1200255"/>
                  <a:pt x="1500388" y="1051166"/>
                </a:cubicBezTo>
                <a:cubicBezTo>
                  <a:pt x="1497349" y="1027361"/>
                  <a:pt x="1478923" y="1008236"/>
                  <a:pt x="1468191" y="986771"/>
                </a:cubicBezTo>
                <a:cubicBezTo>
                  <a:pt x="1458115" y="936389"/>
                  <a:pt x="1459399" y="937177"/>
                  <a:pt x="1435994" y="870862"/>
                </a:cubicBezTo>
                <a:cubicBezTo>
                  <a:pt x="1425384" y="840801"/>
                  <a:pt x="1428471" y="846889"/>
                  <a:pt x="1403797" y="838664"/>
                </a:cubicBezTo>
                <a:cubicBezTo>
                  <a:pt x="1415883" y="778230"/>
                  <a:pt x="1412632" y="813060"/>
                  <a:pt x="1397357" y="716315"/>
                </a:cubicBezTo>
                <a:cubicBezTo>
                  <a:pt x="1395650" y="705504"/>
                  <a:pt x="1395813" y="693907"/>
                  <a:pt x="1390918" y="684118"/>
                </a:cubicBezTo>
                <a:cubicBezTo>
                  <a:pt x="1337382" y="577044"/>
                  <a:pt x="1404587" y="758295"/>
                  <a:pt x="1358721" y="639042"/>
                </a:cubicBezTo>
                <a:cubicBezTo>
                  <a:pt x="1325703" y="553195"/>
                  <a:pt x="1357391" y="608070"/>
                  <a:pt x="1313645" y="542450"/>
                </a:cubicBezTo>
                <a:cubicBezTo>
                  <a:pt x="1311498" y="527425"/>
                  <a:pt x="1311199" y="512017"/>
                  <a:pt x="1307205" y="497374"/>
                </a:cubicBezTo>
                <a:cubicBezTo>
                  <a:pt x="1301300" y="475725"/>
                  <a:pt x="1281537" y="455629"/>
                  <a:pt x="1268569" y="439419"/>
                </a:cubicBezTo>
                <a:cubicBezTo>
                  <a:pt x="1266422" y="432980"/>
                  <a:pt x="1264803" y="426340"/>
                  <a:pt x="1262129" y="420101"/>
                </a:cubicBezTo>
                <a:cubicBezTo>
                  <a:pt x="1254764" y="402916"/>
                  <a:pt x="1239702" y="376802"/>
                  <a:pt x="1229932" y="362146"/>
                </a:cubicBezTo>
                <a:cubicBezTo>
                  <a:pt x="1223979" y="353216"/>
                  <a:pt x="1216302" y="345489"/>
                  <a:pt x="1210614" y="336388"/>
                </a:cubicBezTo>
                <a:cubicBezTo>
                  <a:pt x="1205526" y="328248"/>
                  <a:pt x="1203060" y="318618"/>
                  <a:pt x="1197735" y="310631"/>
                </a:cubicBezTo>
                <a:cubicBezTo>
                  <a:pt x="1190111" y="299195"/>
                  <a:pt x="1179601" y="289869"/>
                  <a:pt x="1171977" y="278433"/>
                </a:cubicBezTo>
                <a:cubicBezTo>
                  <a:pt x="1166652" y="270446"/>
                  <a:pt x="1162879" y="261499"/>
                  <a:pt x="1159098" y="252676"/>
                </a:cubicBezTo>
                <a:cubicBezTo>
                  <a:pt x="1156424" y="246437"/>
                  <a:pt x="1157004" y="238572"/>
                  <a:pt x="1152659" y="233357"/>
                </a:cubicBezTo>
                <a:cubicBezTo>
                  <a:pt x="1140884" y="219227"/>
                  <a:pt x="1121283" y="212903"/>
                  <a:pt x="1107583" y="201160"/>
                </a:cubicBezTo>
                <a:cubicBezTo>
                  <a:pt x="1098364" y="193258"/>
                  <a:pt x="1090963" y="183398"/>
                  <a:pt x="1081825" y="175402"/>
                </a:cubicBezTo>
                <a:cubicBezTo>
                  <a:pt x="1064078" y="159874"/>
                  <a:pt x="1051633" y="152343"/>
                  <a:pt x="1030310" y="143205"/>
                </a:cubicBezTo>
                <a:cubicBezTo>
                  <a:pt x="1024071" y="140531"/>
                  <a:pt x="1017763" y="137233"/>
                  <a:pt x="1010991" y="136766"/>
                </a:cubicBezTo>
                <a:cubicBezTo>
                  <a:pt x="955274" y="132923"/>
                  <a:pt x="899374" y="132473"/>
                  <a:pt x="843566" y="130326"/>
                </a:cubicBezTo>
                <a:cubicBezTo>
                  <a:pt x="834980" y="128180"/>
                  <a:pt x="825943" y="127373"/>
                  <a:pt x="817808" y="123887"/>
                </a:cubicBezTo>
                <a:cubicBezTo>
                  <a:pt x="787760" y="111009"/>
                  <a:pt x="807074" y="113153"/>
                  <a:pt x="785611" y="91690"/>
                </a:cubicBezTo>
                <a:cubicBezTo>
                  <a:pt x="780139" y="86218"/>
                  <a:pt x="772591" y="83309"/>
                  <a:pt x="766293" y="78811"/>
                </a:cubicBezTo>
                <a:cubicBezTo>
                  <a:pt x="757560" y="72573"/>
                  <a:pt x="749636" y="65181"/>
                  <a:pt x="740535" y="59493"/>
                </a:cubicBezTo>
                <a:cubicBezTo>
                  <a:pt x="707753" y="39004"/>
                  <a:pt x="712631" y="-9194"/>
                  <a:pt x="695459" y="1538"/>
                </a:cubicBezTo>
                <a:close/>
              </a:path>
            </a:pathLst>
          </a:custGeom>
          <a:solidFill>
            <a:srgbClr val="CFC0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C19B1-3B0C-4A2C-A41E-0B275D8720AB}"/>
              </a:ext>
            </a:extLst>
          </p:cNvPr>
          <p:cNvSpPr txBox="1"/>
          <p:nvPr/>
        </p:nvSpPr>
        <p:spPr>
          <a:xfrm>
            <a:off x="3683358" y="2126278"/>
            <a:ext cx="445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6E75"/>
                </a:solidFill>
                <a:latin typeface="Agency FB" panose="020B0503020202020204" pitchFamily="34" charset="0"/>
              </a:rPr>
              <a:t>cuneiforms I, II, III: </a:t>
            </a:r>
            <a:r>
              <a:rPr lang="en-US" sz="2000" dirty="0">
                <a:latin typeface="Agency FB" panose="020B0503020202020204" pitchFamily="34" charset="0"/>
              </a:rPr>
              <a:t>“behind” digits 1-3 </a:t>
            </a:r>
            <a:endParaRPr lang="en-US" sz="2400" dirty="0">
              <a:latin typeface="Agency FB" panose="020B05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617FCD-3A4A-4441-B0C2-95A518011AAC}"/>
              </a:ext>
            </a:extLst>
          </p:cNvPr>
          <p:cNvSpPr txBox="1"/>
          <p:nvPr/>
        </p:nvSpPr>
        <p:spPr>
          <a:xfrm>
            <a:off x="1960583" y="4047722"/>
            <a:ext cx="40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78F1A-9B44-42E8-A15F-D83841A7D669}"/>
              </a:ext>
            </a:extLst>
          </p:cNvPr>
          <p:cNvSpPr txBox="1"/>
          <p:nvPr/>
        </p:nvSpPr>
        <p:spPr>
          <a:xfrm>
            <a:off x="2342561" y="4243448"/>
            <a:ext cx="26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2B1888-B3A9-4259-9777-1221EF7FE3A4}"/>
              </a:ext>
            </a:extLst>
          </p:cNvPr>
          <p:cNvSpPr txBox="1"/>
          <p:nvPr/>
        </p:nvSpPr>
        <p:spPr>
          <a:xfrm>
            <a:off x="1486989" y="3959136"/>
            <a:ext cx="418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530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>
            <a:extLst>
              <a:ext uri="{FF2B5EF4-FFF2-40B4-BE49-F238E27FC236}">
                <a16:creationId xmlns:a16="http://schemas.microsoft.com/office/drawing/2014/main" id="{657A32A8-73D4-4090-868F-3BAB133D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79" y="1937454"/>
            <a:ext cx="3921860" cy="470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42C6B-F501-4CBE-9E0C-333DED4E7D1F}"/>
              </a:ext>
            </a:extLst>
          </p:cNvPr>
          <p:cNvSpPr txBox="1"/>
          <p:nvPr/>
        </p:nvSpPr>
        <p:spPr>
          <a:xfrm>
            <a:off x="842325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E68A21-6324-4528-9A3E-07554401DBB6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B984F-9635-450A-A682-8F2F92F9DEE8}"/>
              </a:ext>
            </a:extLst>
          </p:cNvPr>
          <p:cNvSpPr txBox="1"/>
          <p:nvPr/>
        </p:nvSpPr>
        <p:spPr>
          <a:xfrm>
            <a:off x="5974309" y="3390405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7631E-0109-4BAC-BF42-B2A1E8F23E95}"/>
              </a:ext>
            </a:extLst>
          </p:cNvPr>
          <p:cNvSpPr txBox="1"/>
          <p:nvPr/>
        </p:nvSpPr>
        <p:spPr>
          <a:xfrm>
            <a:off x="6347145" y="3429000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ED2E7-3FAA-43F6-8D20-7F3ADC96BBC6}"/>
              </a:ext>
            </a:extLst>
          </p:cNvPr>
          <p:cNvSpPr txBox="1"/>
          <p:nvPr/>
        </p:nvSpPr>
        <p:spPr>
          <a:xfrm>
            <a:off x="6591153" y="3531333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59337-879E-40E6-B48B-76924DB4C2BD}"/>
              </a:ext>
            </a:extLst>
          </p:cNvPr>
          <p:cNvSpPr txBox="1"/>
          <p:nvPr/>
        </p:nvSpPr>
        <p:spPr>
          <a:xfrm>
            <a:off x="6791935" y="3633666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65C9B-942A-43A7-80A6-E63108CC4295}"/>
              </a:ext>
            </a:extLst>
          </p:cNvPr>
          <p:cNvSpPr txBox="1"/>
          <p:nvPr/>
        </p:nvSpPr>
        <p:spPr>
          <a:xfrm>
            <a:off x="6997999" y="3790515"/>
            <a:ext cx="32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latin typeface="Agency FB" panose="020B0503020202020204" pitchFamily="34" charset="0"/>
              </a:rPr>
              <a:t>      </a:t>
            </a:r>
            <a:endParaRPr lang="en-US" sz="2400" dirty="0">
              <a:solidFill>
                <a:srgbClr val="008080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6F0FB-38C1-4E95-A03C-CAF6CDBBD725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Metatarsals and Phalanges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ECFA0-593F-4A7A-8B09-4BE756266579}"/>
              </a:ext>
            </a:extLst>
          </p:cNvPr>
          <p:cNvSpPr txBox="1"/>
          <p:nvPr/>
        </p:nvSpPr>
        <p:spPr>
          <a:xfrm>
            <a:off x="142595" y="704239"/>
            <a:ext cx="837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91BE70"/>
                </a:solidFill>
                <a:latin typeface="Agency FB" panose="020B0503020202020204" pitchFamily="34" charset="0"/>
              </a:rPr>
              <a:t>metacarpals:</a:t>
            </a:r>
            <a:r>
              <a:rPr lang="en-US" sz="2000" dirty="0">
                <a:latin typeface="Agency FB" panose="020B0503020202020204" pitchFamily="34" charset="0"/>
              </a:rPr>
              <a:t> 5 bones of the intermediate region of the foot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numbered 1-5, starting with the big toe (hallux), from medial to lateral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C384E0-3F49-4D26-AB10-BDE4093F78E3}"/>
              </a:ext>
            </a:extLst>
          </p:cNvPr>
          <p:cNvSpPr txBox="1"/>
          <p:nvPr/>
        </p:nvSpPr>
        <p:spPr>
          <a:xfrm>
            <a:off x="142594" y="1413495"/>
            <a:ext cx="8372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57567"/>
                </a:solidFill>
                <a:latin typeface="Agency FB" panose="020B0503020202020204" pitchFamily="34" charset="0"/>
              </a:rPr>
              <a:t>phalanges:</a:t>
            </a:r>
            <a:r>
              <a:rPr lang="en-US" sz="2000" dirty="0">
                <a:solidFill>
                  <a:srgbClr val="729B6F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bones of the digits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Agency FB" panose="020B0503020202020204" pitchFamily="34" charset="0"/>
              </a:rPr>
              <a:t>most digits have 3 phalanges: </a:t>
            </a:r>
            <a:r>
              <a:rPr lang="en-US" sz="2000" b="1" dirty="0">
                <a:solidFill>
                  <a:srgbClr val="7AA879"/>
                </a:solidFill>
                <a:latin typeface="Agency FB" panose="020B0503020202020204" pitchFamily="34" charset="0"/>
              </a:rPr>
              <a:t>proximal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b="1" dirty="0">
                <a:solidFill>
                  <a:srgbClr val="E76794"/>
                </a:solidFill>
                <a:latin typeface="Agency FB" panose="020B0503020202020204" pitchFamily="34" charset="0"/>
              </a:rPr>
              <a:t>intermediate/middle</a:t>
            </a:r>
            <a:r>
              <a:rPr lang="en-US" sz="2000" dirty="0">
                <a:latin typeface="Agency FB" panose="020B0503020202020204" pitchFamily="34" charset="0"/>
              </a:rPr>
              <a:t>, and </a:t>
            </a:r>
            <a:r>
              <a:rPr lang="en-US" sz="2000" b="1" dirty="0">
                <a:solidFill>
                  <a:srgbClr val="D3826C"/>
                </a:solidFill>
                <a:latin typeface="Agency FB" panose="020B0503020202020204" pitchFamily="34" charset="0"/>
              </a:rPr>
              <a:t>distal</a:t>
            </a:r>
            <a:r>
              <a:rPr lang="en-US" sz="2000" b="1" dirty="0">
                <a:solidFill>
                  <a:srgbClr val="F79C7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phalanges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hallux is missing the </a:t>
            </a:r>
            <a:r>
              <a:rPr lang="en-US" sz="2000" dirty="0">
                <a:solidFill>
                  <a:srgbClr val="E76794"/>
                </a:solidFill>
                <a:latin typeface="Agency FB" panose="020B0503020202020204" pitchFamily="34" charset="0"/>
              </a:rPr>
              <a:t>middle</a:t>
            </a:r>
            <a:r>
              <a:rPr lang="en-US" sz="2000" dirty="0">
                <a:latin typeface="Agency FB" panose="020B0503020202020204" pitchFamily="34" charset="0"/>
              </a:rPr>
              <a:t> phalange </a:t>
            </a:r>
          </a:p>
        </p:txBody>
      </p:sp>
    </p:spTree>
    <p:extLst>
      <p:ext uri="{BB962C8B-B14F-4D97-AF65-F5344CB8AC3E}">
        <p14:creationId xmlns:p14="http://schemas.microsoft.com/office/powerpoint/2010/main" val="2828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B549E-DA38-4488-BDEC-D48D8ACFA2A3}"/>
              </a:ext>
            </a:extLst>
          </p:cNvPr>
          <p:cNvSpPr txBox="1"/>
          <p:nvPr/>
        </p:nvSpPr>
        <p:spPr>
          <a:xfrm>
            <a:off x="842325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A29E31-5C5E-4E17-B575-DFC98C465112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FB7C4-2CE7-4DC0-AD54-99C38D6C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2686979"/>
            <a:ext cx="5705016" cy="3251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EA0A6-88C3-4360-AF2C-D5FB50FE01D0}"/>
              </a:ext>
            </a:extLst>
          </p:cNvPr>
          <p:cNvSpPr txBox="1"/>
          <p:nvPr/>
        </p:nvSpPr>
        <p:spPr>
          <a:xfrm>
            <a:off x="142595" y="1480937"/>
            <a:ext cx="8606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enable the foot to support the weight of the body and provide leverage while walking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ball of foot carries 40% of weight, heel carries about 60% of weight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4D26B-E715-418C-A1F7-DDF22ED75710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Arches of the Foot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D964A-03E2-4C5C-AA47-761A941F04E8}"/>
              </a:ext>
            </a:extLst>
          </p:cNvPr>
          <p:cNvSpPr txBox="1"/>
          <p:nvPr/>
        </p:nvSpPr>
        <p:spPr>
          <a:xfrm>
            <a:off x="142595" y="723556"/>
            <a:ext cx="8372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2B9DE"/>
                </a:solidFill>
                <a:latin typeface="Agency FB" panose="020B0503020202020204" pitchFamily="34" charset="0"/>
              </a:rPr>
              <a:t>arches: </a:t>
            </a:r>
            <a:r>
              <a:rPr lang="en-US" sz="2000" dirty="0">
                <a:latin typeface="Agency FB" panose="020B0503020202020204" pitchFamily="34" charset="0"/>
              </a:rPr>
              <a:t>held together in position by ligaments and tendons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plantar fascia</a:t>
            </a: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: think connective tissue (aponeurosis) which supports the arches 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026" name="Picture 2" descr="My journey around the world — THORACIC SPINE SERIES - THE IMPORTANCE OF THE...">
            <a:extLst>
              <a:ext uri="{FF2B5EF4-FFF2-40B4-BE49-F238E27FC236}">
                <a16:creationId xmlns:a16="http://schemas.microsoft.com/office/drawing/2014/main" id="{E1EBE3F5-8909-469B-A80E-29EA4BC2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686979"/>
            <a:ext cx="2843212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1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0F593D-FC32-4A38-AC8C-6BC96C3194E7}"/>
              </a:ext>
            </a:extLst>
          </p:cNvPr>
          <p:cNvSpPr txBox="1"/>
          <p:nvPr/>
        </p:nvSpPr>
        <p:spPr>
          <a:xfrm>
            <a:off x="2883669" y="364152"/>
            <a:ext cx="328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gency FB" panose="020B0503020202020204" pitchFamily="34" charset="0"/>
              </a:rPr>
              <a:t>Watch These Videos: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63D40-3285-4D07-AD64-49CF5E7DDEB9}"/>
              </a:ext>
            </a:extLst>
          </p:cNvPr>
          <p:cNvSpPr txBox="1"/>
          <p:nvPr/>
        </p:nvSpPr>
        <p:spPr>
          <a:xfrm>
            <a:off x="304800" y="1302406"/>
            <a:ext cx="545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Videos from the textbook: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6B744F-FD94-46F8-BC6C-601062DF14BF}"/>
              </a:ext>
            </a:extLst>
          </p:cNvPr>
          <p:cNvSpPr txBox="1">
            <a:spLocks/>
          </p:cNvSpPr>
          <p:nvPr/>
        </p:nvSpPr>
        <p:spPr>
          <a:xfrm>
            <a:off x="304800" y="1790700"/>
            <a:ext cx="8534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Pectoral (shoulder) girdle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0AA3-08FA-4390-A603-D9BC1B7846D6}"/>
              </a:ext>
            </a:extLst>
          </p:cNvPr>
          <p:cNvSpPr txBox="1">
            <a:spLocks/>
          </p:cNvSpPr>
          <p:nvPr/>
        </p:nvSpPr>
        <p:spPr>
          <a:xfrm>
            <a:off x="304800" y="2182201"/>
            <a:ext cx="8534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The Pelvic Girdle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174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A7D43-B626-4DC8-B80B-2EF8CFDA949F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7C73AC-9C84-469E-ADEB-9CBF9627E998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F483A-7260-4ADC-900C-8C50EB0D52C0}"/>
              </a:ext>
            </a:extLst>
          </p:cNvPr>
          <p:cNvSpPr txBox="1"/>
          <p:nvPr/>
        </p:nvSpPr>
        <p:spPr>
          <a:xfrm>
            <a:off x="142595" y="667962"/>
            <a:ext cx="869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pectoral girdle: </a:t>
            </a:r>
            <a:r>
              <a:rPr lang="en-US" sz="2000" dirty="0">
                <a:latin typeface="Agency FB" panose="020B0503020202020204" pitchFamily="34" charset="0"/>
              </a:rPr>
              <a:t>attaches the bones of the upper limbs to the axial skeleton; consists of: </a:t>
            </a:r>
            <a:br>
              <a:rPr lang="en-US" sz="24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[1]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clavicle</a:t>
            </a:r>
            <a:r>
              <a:rPr lang="en-US" sz="2000" dirty="0">
                <a:latin typeface="Agency FB" panose="020B0503020202020204" pitchFamily="34" charset="0"/>
              </a:rPr>
              <a:t> aka “collar bone” </a:t>
            </a:r>
            <a:br>
              <a:rPr lang="en-US" sz="2000" dirty="0">
                <a:solidFill>
                  <a:srgbClr val="008080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[2]</a:t>
            </a:r>
            <a:r>
              <a:rPr lang="en-US" sz="2000" dirty="0">
                <a:solidFill>
                  <a:srgbClr val="008080"/>
                </a:solidFill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scapula </a:t>
            </a:r>
            <a:r>
              <a:rPr lang="en-US" sz="2000" dirty="0">
                <a:latin typeface="Agency FB" panose="020B0503020202020204" pitchFamily="34" charset="0"/>
              </a:rPr>
              <a:t>aka “shoulder”</a:t>
            </a:r>
            <a:endParaRPr lang="en-US" sz="2400" dirty="0"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C9999-F5F3-4C9B-A50D-23A66248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4" y="1955117"/>
            <a:ext cx="6918073" cy="4763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48F7E2-B963-47CC-AE2A-16DDB4424D6A}"/>
              </a:ext>
            </a:extLst>
          </p:cNvPr>
          <p:cNvSpPr/>
          <p:nvPr/>
        </p:nvSpPr>
        <p:spPr>
          <a:xfrm>
            <a:off x="834164" y="4101669"/>
            <a:ext cx="640468" cy="225632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94BC8-3A6C-4EAE-8AC4-F89EAE0D1644}"/>
              </a:ext>
            </a:extLst>
          </p:cNvPr>
          <p:cNvSpPr/>
          <p:nvPr/>
        </p:nvSpPr>
        <p:spPr>
          <a:xfrm>
            <a:off x="2240417" y="3084773"/>
            <a:ext cx="618694" cy="225098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9F683-3BC0-426D-9501-3CCE44DC158B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Pectoral Girdle</a:t>
            </a:r>
          </a:p>
        </p:txBody>
      </p:sp>
    </p:spTree>
    <p:extLst>
      <p:ext uri="{BB962C8B-B14F-4D97-AF65-F5344CB8AC3E}">
        <p14:creationId xmlns:p14="http://schemas.microsoft.com/office/powerpoint/2010/main" val="160404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8E44A-4F2E-45FF-850B-6D55E8F61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5" y="2229632"/>
            <a:ext cx="8107525" cy="3868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F53B4-C3A1-4F76-B05A-EE3EA13241C7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2274AD-D6A9-4E0B-9227-B05E41E35A2E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DB4F71-3E36-4366-9D56-74035A89B23D}"/>
              </a:ext>
            </a:extLst>
          </p:cNvPr>
          <p:cNvCxnSpPr>
            <a:cxnSpLocks/>
          </p:cNvCxnSpPr>
          <p:nvPr/>
        </p:nvCxnSpPr>
        <p:spPr>
          <a:xfrm>
            <a:off x="2749463" y="1924018"/>
            <a:ext cx="0" cy="506031"/>
          </a:xfrm>
          <a:prstGeom prst="straightConnector1">
            <a:avLst/>
          </a:prstGeom>
          <a:ln w="41275">
            <a:solidFill>
              <a:srgbClr val="83AF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08E8C1-E271-434D-9882-FFFE04C695DA}"/>
              </a:ext>
            </a:extLst>
          </p:cNvPr>
          <p:cNvCxnSpPr>
            <a:cxnSpLocks/>
          </p:cNvCxnSpPr>
          <p:nvPr/>
        </p:nvCxnSpPr>
        <p:spPr>
          <a:xfrm>
            <a:off x="7530230" y="1609933"/>
            <a:ext cx="0" cy="611229"/>
          </a:xfrm>
          <a:prstGeom prst="straightConnector1">
            <a:avLst/>
          </a:prstGeom>
          <a:ln w="41275">
            <a:solidFill>
              <a:srgbClr val="83AF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84EAFE-2D42-470E-ADD6-39BAF4054F8F}"/>
              </a:ext>
            </a:extLst>
          </p:cNvPr>
          <p:cNvSpPr txBox="1"/>
          <p:nvPr/>
        </p:nvSpPr>
        <p:spPr>
          <a:xfrm>
            <a:off x="6031357" y="926137"/>
            <a:ext cx="299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articulates with the manubrium at the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sternoclavicular joint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43740-06E7-49DE-900E-6918C4CE51BC}"/>
              </a:ext>
            </a:extLst>
          </p:cNvPr>
          <p:cNvSpPr txBox="1"/>
          <p:nvPr/>
        </p:nvSpPr>
        <p:spPr>
          <a:xfrm>
            <a:off x="1727540" y="992218"/>
            <a:ext cx="245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articulates with the acromion of the scapula at the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acromioclavicular joint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7292E0-418F-4188-A3D9-295A73642331}"/>
              </a:ext>
            </a:extLst>
          </p:cNvPr>
          <p:cNvCxnSpPr>
            <a:cxnSpLocks/>
          </p:cNvCxnSpPr>
          <p:nvPr/>
        </p:nvCxnSpPr>
        <p:spPr>
          <a:xfrm flipH="1">
            <a:off x="3478061" y="5958252"/>
            <a:ext cx="1" cy="257742"/>
          </a:xfrm>
          <a:prstGeom prst="straightConnector1">
            <a:avLst/>
          </a:prstGeom>
          <a:ln w="41275">
            <a:solidFill>
              <a:srgbClr val="83AF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284E6A-935D-4E4A-8DB8-C4F2CA335BA9}"/>
              </a:ext>
            </a:extLst>
          </p:cNvPr>
          <p:cNvSpPr txBox="1"/>
          <p:nvPr/>
        </p:nvSpPr>
        <p:spPr>
          <a:xfrm>
            <a:off x="1571982" y="6206552"/>
            <a:ext cx="27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point of attachment for </a:t>
            </a:r>
            <a:r>
              <a:rPr lang="en-US" sz="1600" dirty="0">
                <a:solidFill>
                  <a:srgbClr val="83AFD4"/>
                </a:solidFill>
                <a:latin typeface="Agency FB" panose="020B0503020202020204" pitchFamily="34" charset="0"/>
              </a:rPr>
              <a:t>conoid ligament </a:t>
            </a:r>
            <a:r>
              <a:rPr lang="en-US" sz="1600" dirty="0">
                <a:latin typeface="Agency FB" panose="020B0503020202020204" pitchFamily="34" charset="0"/>
              </a:rPr>
              <a:t>(attaches scapula and clavicle)</a:t>
            </a:r>
            <a:endParaRPr lang="en-US" sz="1600" dirty="0">
              <a:solidFill>
                <a:srgbClr val="75D4FF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A01E60-1C55-4F2D-85F8-716F248836B2}"/>
              </a:ext>
            </a:extLst>
          </p:cNvPr>
          <p:cNvCxnSpPr>
            <a:cxnSpLocks/>
          </p:cNvCxnSpPr>
          <p:nvPr/>
        </p:nvCxnSpPr>
        <p:spPr>
          <a:xfrm flipH="1">
            <a:off x="6774494" y="5994523"/>
            <a:ext cx="1" cy="257742"/>
          </a:xfrm>
          <a:prstGeom prst="straightConnector1">
            <a:avLst/>
          </a:prstGeom>
          <a:ln w="41275">
            <a:solidFill>
              <a:srgbClr val="83AF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F121D9-42CB-45C2-BB8D-6518BCF019E2}"/>
              </a:ext>
            </a:extLst>
          </p:cNvPr>
          <p:cNvSpPr txBox="1"/>
          <p:nvPr/>
        </p:nvSpPr>
        <p:spPr>
          <a:xfrm>
            <a:off x="4908176" y="6222341"/>
            <a:ext cx="276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point of attachment for </a:t>
            </a:r>
            <a:r>
              <a:rPr lang="en-US" sz="1600" dirty="0">
                <a:solidFill>
                  <a:srgbClr val="83AFD4"/>
                </a:solidFill>
                <a:latin typeface="Agency FB" panose="020B0503020202020204" pitchFamily="34" charset="0"/>
              </a:rPr>
              <a:t>costoclavicular ligament </a:t>
            </a:r>
            <a:r>
              <a:rPr lang="en-US" sz="1600" dirty="0">
                <a:latin typeface="Agency FB" panose="020B0503020202020204" pitchFamily="34" charset="0"/>
              </a:rPr>
              <a:t>(attaches clavicle and 1</a:t>
            </a:r>
            <a:r>
              <a:rPr lang="en-US" sz="1600" baseline="30000" dirty="0">
                <a:latin typeface="Agency FB" panose="020B0503020202020204" pitchFamily="34" charset="0"/>
              </a:rPr>
              <a:t>st</a:t>
            </a:r>
            <a:r>
              <a:rPr lang="en-US" sz="1600" dirty="0">
                <a:latin typeface="Agency FB" panose="020B0503020202020204" pitchFamily="34" charset="0"/>
              </a:rPr>
              <a:t> rib)</a:t>
            </a:r>
            <a:endParaRPr lang="en-US" sz="1600" dirty="0">
              <a:solidFill>
                <a:srgbClr val="75D4FF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29EB75-8CCF-4725-8266-A8B4837D1CA9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Pectoral Girdle – Clavicle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FDD999-C6FC-46AC-91C7-108070F7E328}"/>
              </a:ext>
            </a:extLst>
          </p:cNvPr>
          <p:cNvSpPr/>
          <p:nvPr/>
        </p:nvSpPr>
        <p:spPr>
          <a:xfrm>
            <a:off x="1727539" y="1013566"/>
            <a:ext cx="2454977" cy="923330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E746A8-B678-4AF1-9038-09B8C3AA7686}"/>
              </a:ext>
            </a:extLst>
          </p:cNvPr>
          <p:cNvSpPr/>
          <p:nvPr/>
        </p:nvSpPr>
        <p:spPr>
          <a:xfrm>
            <a:off x="6022861" y="963415"/>
            <a:ext cx="2997741" cy="638048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1" grpId="0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88FF0-10BF-4703-BBE1-84303709439A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5C489-5AFA-4FCB-A9B6-822536CEE50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4EBEA-4E43-4386-AB0B-13C07D31D54A}"/>
              </a:ext>
            </a:extLst>
          </p:cNvPr>
          <p:cNvSpPr txBox="1"/>
          <p:nvPr/>
        </p:nvSpPr>
        <p:spPr>
          <a:xfrm>
            <a:off x="142595" y="1768459"/>
            <a:ext cx="86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[4]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spine: </a:t>
            </a:r>
            <a:r>
              <a:rPr lang="en-US" dirty="0">
                <a:latin typeface="Agency FB" panose="020B0503020202020204" pitchFamily="34" charset="0"/>
              </a:rPr>
              <a:t>prominent ridge that runs diagonally across the posterior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05AAE-F3BD-4721-8C91-A8BE750E4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" y="3076743"/>
            <a:ext cx="4360404" cy="2893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227C2A-039E-4E7D-AD59-62124A4A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47077"/>
            <a:ext cx="4526529" cy="2075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435C5A-EC93-48BA-ACA7-EA89F8A53B2C}"/>
              </a:ext>
            </a:extLst>
          </p:cNvPr>
          <p:cNvSpPr txBox="1"/>
          <p:nvPr/>
        </p:nvSpPr>
        <p:spPr>
          <a:xfrm>
            <a:off x="142595" y="703152"/>
            <a:ext cx="86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[1]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acromion:</a:t>
            </a:r>
            <a:r>
              <a:rPr lang="en-US" b="1" dirty="0"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flattened, expanded process forming the high point of the shoulder</a:t>
            </a:r>
            <a:endParaRPr lang="en-US" sz="2400" dirty="0">
              <a:solidFill>
                <a:srgbClr val="75D4FF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C445A6-E5A1-44DB-8221-A086B092C061}"/>
              </a:ext>
            </a:extLst>
          </p:cNvPr>
          <p:cNvSpPr/>
          <p:nvPr/>
        </p:nvSpPr>
        <p:spPr>
          <a:xfrm>
            <a:off x="7279747" y="3808429"/>
            <a:ext cx="496074" cy="142925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E9906-F7FC-4105-AFEC-3CF4D063B47D}"/>
              </a:ext>
            </a:extLst>
          </p:cNvPr>
          <p:cNvSpPr txBox="1"/>
          <p:nvPr/>
        </p:nvSpPr>
        <p:spPr>
          <a:xfrm>
            <a:off x="142595" y="1050365"/>
            <a:ext cx="86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[2]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glenoid cavity: </a:t>
            </a:r>
            <a:r>
              <a:rPr lang="en-US" dirty="0">
                <a:latin typeface="Agency FB" panose="020B0503020202020204" pitchFamily="34" charset="0"/>
              </a:rPr>
              <a:t>accepts the head of the humerus to form glenohumeral (shoulder) joint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752D8-EC2F-4DD1-84E4-B88BB67DB9F9}"/>
              </a:ext>
            </a:extLst>
          </p:cNvPr>
          <p:cNvSpPr txBox="1"/>
          <p:nvPr/>
        </p:nvSpPr>
        <p:spPr>
          <a:xfrm>
            <a:off x="142595" y="1402569"/>
            <a:ext cx="869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0"/>
              </a:rPr>
              <a:t>[3] </a:t>
            </a:r>
            <a:r>
              <a:rPr lang="en-US" b="1" dirty="0">
                <a:solidFill>
                  <a:srgbClr val="73A5CF"/>
                </a:solidFill>
                <a:latin typeface="Agency FB" panose="020B0503020202020204" pitchFamily="34" charset="0"/>
              </a:rPr>
              <a:t>coracoid process: </a:t>
            </a:r>
            <a:r>
              <a:rPr lang="en-US" dirty="0">
                <a:latin typeface="Agency FB" panose="020B0503020202020204" pitchFamily="34" charset="0"/>
              </a:rPr>
              <a:t>small hook-like process on the lateral edge of the superior portion of the scapula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2FCDB-1637-4A4E-9D4B-B70BEBEB0819}"/>
              </a:ext>
            </a:extLst>
          </p:cNvPr>
          <p:cNvSpPr/>
          <p:nvPr/>
        </p:nvSpPr>
        <p:spPr>
          <a:xfrm>
            <a:off x="7342416" y="3359093"/>
            <a:ext cx="545352" cy="187412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1ADB58-616B-409A-B450-43403EDE0734}"/>
              </a:ext>
            </a:extLst>
          </p:cNvPr>
          <p:cNvSpPr/>
          <p:nvPr/>
        </p:nvSpPr>
        <p:spPr>
          <a:xfrm>
            <a:off x="367623" y="3072470"/>
            <a:ext cx="627962" cy="187750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590DE3-9782-4447-852A-A4BF029C44CC}"/>
              </a:ext>
            </a:extLst>
          </p:cNvPr>
          <p:cNvSpPr/>
          <p:nvPr/>
        </p:nvSpPr>
        <p:spPr>
          <a:xfrm>
            <a:off x="374898" y="3348758"/>
            <a:ext cx="627962" cy="317388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46D06B-1DD0-4E97-9014-A4FEEB83EE4D}"/>
              </a:ext>
            </a:extLst>
          </p:cNvPr>
          <p:cNvSpPr/>
          <p:nvPr/>
        </p:nvSpPr>
        <p:spPr>
          <a:xfrm>
            <a:off x="374898" y="3666146"/>
            <a:ext cx="842878" cy="228430"/>
          </a:xfrm>
          <a:prstGeom prst="rect">
            <a:avLst/>
          </a:prstGeom>
          <a:noFill/>
          <a:ln w="25400">
            <a:solidFill>
              <a:srgbClr val="83A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F6591-951B-4C7B-BFA5-D2C0222E088B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Pectoral Girdle – Scapula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D86858-08EC-4784-A5BE-37F62464F29E}"/>
              </a:ext>
            </a:extLst>
          </p:cNvPr>
          <p:cNvCxnSpPr>
            <a:cxnSpLocks/>
          </p:cNvCxnSpPr>
          <p:nvPr/>
        </p:nvCxnSpPr>
        <p:spPr>
          <a:xfrm>
            <a:off x="1005639" y="3172590"/>
            <a:ext cx="4312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C0A7D-2E28-4CBD-9B04-D191CB266220}"/>
              </a:ext>
            </a:extLst>
          </p:cNvPr>
          <p:cNvCxnSpPr>
            <a:cxnSpLocks/>
          </p:cNvCxnSpPr>
          <p:nvPr/>
        </p:nvCxnSpPr>
        <p:spPr>
          <a:xfrm>
            <a:off x="1013976" y="3469517"/>
            <a:ext cx="6397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5955D-332F-462E-A0B0-17D10FBE1611}"/>
              </a:ext>
            </a:extLst>
          </p:cNvPr>
          <p:cNvCxnSpPr>
            <a:cxnSpLocks/>
          </p:cNvCxnSpPr>
          <p:nvPr/>
        </p:nvCxnSpPr>
        <p:spPr>
          <a:xfrm>
            <a:off x="1228875" y="3761354"/>
            <a:ext cx="50263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9CE9E8-EACE-4B01-85BA-C166752E06D8}"/>
              </a:ext>
            </a:extLst>
          </p:cNvPr>
          <p:cNvCxnSpPr>
            <a:cxnSpLocks/>
          </p:cNvCxnSpPr>
          <p:nvPr/>
        </p:nvCxnSpPr>
        <p:spPr>
          <a:xfrm flipH="1">
            <a:off x="6883090" y="3463639"/>
            <a:ext cx="4593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57FAB0-E3F0-42AF-B2BA-CFA6BA292D2D}"/>
              </a:ext>
            </a:extLst>
          </p:cNvPr>
          <p:cNvCxnSpPr>
            <a:cxnSpLocks/>
          </p:cNvCxnSpPr>
          <p:nvPr/>
        </p:nvCxnSpPr>
        <p:spPr>
          <a:xfrm flipH="1">
            <a:off x="6032810" y="3879891"/>
            <a:ext cx="123619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lagter - Drawing Bones upper limb and shoulder girdle ventral side - no  labels | AnatomyTOOL">
            <a:extLst>
              <a:ext uri="{FF2B5EF4-FFF2-40B4-BE49-F238E27FC236}">
                <a16:creationId xmlns:a16="http://schemas.microsoft.com/office/drawing/2014/main" id="{03BB2797-3074-4D48-A9EE-AC2593AD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715" y="314752"/>
            <a:ext cx="2277533" cy="637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1788D-1DDF-4FE5-B5E1-E1DC724C98BF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206DFD-6FC5-41B1-9B8D-E27F832458F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198B5-D04E-4E64-BC73-CDFE52DD60A0}"/>
              </a:ext>
            </a:extLst>
          </p:cNvPr>
          <p:cNvSpPr txBox="1"/>
          <p:nvPr/>
        </p:nvSpPr>
        <p:spPr>
          <a:xfrm>
            <a:off x="142595" y="725267"/>
            <a:ext cx="8696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upper limb: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each upper limb has 30 bones in 3 locations 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[1]  the </a:t>
            </a:r>
            <a:r>
              <a:rPr lang="en-US" sz="2000" b="1" dirty="0" err="1">
                <a:solidFill>
                  <a:srgbClr val="83AFD4"/>
                </a:solidFill>
                <a:latin typeface="Agency FB" panose="020B0503020202020204" pitchFamily="34" charset="0"/>
              </a:rPr>
              <a:t>humerus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[2] the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ulna </a:t>
            </a:r>
            <a:r>
              <a:rPr lang="en-US" sz="2000" dirty="0">
                <a:latin typeface="Agency FB" panose="020B0503020202020204" pitchFamily="34" charset="0"/>
              </a:rPr>
              <a:t>and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radius </a:t>
            </a:r>
            <a:b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[3] the 8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carpals </a:t>
            </a:r>
            <a:r>
              <a:rPr lang="en-US" sz="2000" dirty="0">
                <a:latin typeface="Agency FB" panose="020B0503020202020204" pitchFamily="34" charset="0"/>
              </a:rPr>
              <a:t>in the carpus (wrist)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        5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metacarpals</a:t>
            </a:r>
            <a:r>
              <a:rPr lang="en-US" sz="2000" dirty="0">
                <a:latin typeface="Agency FB" panose="020B0503020202020204" pitchFamily="34" charset="0"/>
              </a:rPr>
              <a:t> (palm)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        14 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phalanges</a:t>
            </a:r>
            <a:r>
              <a:rPr lang="en-US" sz="2000" dirty="0">
                <a:latin typeface="Agency FB" panose="020B0503020202020204" pitchFamily="34" charset="0"/>
              </a:rPr>
              <a:t> (fingers)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3AFD4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CDD17-E81D-4916-9687-676978D22962}"/>
              </a:ext>
            </a:extLst>
          </p:cNvPr>
          <p:cNvSpPr txBox="1"/>
          <p:nvPr/>
        </p:nvSpPr>
        <p:spPr>
          <a:xfrm>
            <a:off x="5060280" y="1569841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humerus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24C68-8F81-4EB8-AEA3-CA756B7E1F9B}"/>
              </a:ext>
            </a:extLst>
          </p:cNvPr>
          <p:cNvSpPr/>
          <p:nvPr/>
        </p:nvSpPr>
        <p:spPr>
          <a:xfrm>
            <a:off x="6226935" y="560231"/>
            <a:ext cx="701899" cy="22344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48C1F8-7A10-427C-BB59-55F4E2E1D1BD}"/>
              </a:ext>
            </a:extLst>
          </p:cNvPr>
          <p:cNvSpPr/>
          <p:nvPr/>
        </p:nvSpPr>
        <p:spPr>
          <a:xfrm>
            <a:off x="6098582" y="2794407"/>
            <a:ext cx="701899" cy="21510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5337E-928C-406C-ADAE-1798923BADBB}"/>
              </a:ext>
            </a:extLst>
          </p:cNvPr>
          <p:cNvSpPr/>
          <p:nvPr/>
        </p:nvSpPr>
        <p:spPr>
          <a:xfrm>
            <a:off x="6105893" y="4983816"/>
            <a:ext cx="701899" cy="267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103264-CFE2-400A-AD82-D7F0E558B1D3}"/>
              </a:ext>
            </a:extLst>
          </p:cNvPr>
          <p:cNvSpPr/>
          <p:nvPr/>
        </p:nvSpPr>
        <p:spPr>
          <a:xfrm>
            <a:off x="5967314" y="5280462"/>
            <a:ext cx="961520" cy="489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A6B69-30A3-41E2-AB54-0B07038B16E3}"/>
              </a:ext>
            </a:extLst>
          </p:cNvPr>
          <p:cNvSpPr/>
          <p:nvPr/>
        </p:nvSpPr>
        <p:spPr>
          <a:xfrm>
            <a:off x="6048879" y="5815302"/>
            <a:ext cx="1086017" cy="9230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F1A949-7282-4D2D-8CE2-219D71652CA1}"/>
              </a:ext>
            </a:extLst>
          </p:cNvPr>
          <p:cNvCxnSpPr>
            <a:cxnSpLocks/>
          </p:cNvCxnSpPr>
          <p:nvPr/>
        </p:nvCxnSpPr>
        <p:spPr>
          <a:xfrm>
            <a:off x="5911403" y="1794551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1E5D55-B4E3-490F-8200-4D8842C982DE}"/>
              </a:ext>
            </a:extLst>
          </p:cNvPr>
          <p:cNvCxnSpPr>
            <a:cxnSpLocks/>
          </p:cNvCxnSpPr>
          <p:nvPr/>
        </p:nvCxnSpPr>
        <p:spPr>
          <a:xfrm>
            <a:off x="5687665" y="3869948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D374E2-626A-4CE4-8DDF-F7396294BDF1}"/>
              </a:ext>
            </a:extLst>
          </p:cNvPr>
          <p:cNvSpPr txBox="1"/>
          <p:nvPr/>
        </p:nvSpPr>
        <p:spPr>
          <a:xfrm>
            <a:off x="4996146" y="3624355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radius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45297F-2129-4256-8B75-AAE64D5E12E9}"/>
              </a:ext>
            </a:extLst>
          </p:cNvPr>
          <p:cNvCxnSpPr>
            <a:cxnSpLocks/>
          </p:cNvCxnSpPr>
          <p:nvPr/>
        </p:nvCxnSpPr>
        <p:spPr>
          <a:xfrm flipH="1" flipV="1">
            <a:off x="6626497" y="3857205"/>
            <a:ext cx="669066" cy="211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C0A827-6051-4740-9C65-FE1C1DD9A626}"/>
              </a:ext>
            </a:extLst>
          </p:cNvPr>
          <p:cNvSpPr txBox="1"/>
          <p:nvPr/>
        </p:nvSpPr>
        <p:spPr>
          <a:xfrm>
            <a:off x="7328396" y="3629747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ulna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DC6EAB-48B8-4E6F-B293-23EDF7670CC7}"/>
              </a:ext>
            </a:extLst>
          </p:cNvPr>
          <p:cNvCxnSpPr>
            <a:cxnSpLocks/>
          </p:cNvCxnSpPr>
          <p:nvPr/>
        </p:nvCxnSpPr>
        <p:spPr>
          <a:xfrm>
            <a:off x="5423114" y="5117815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C176C8-3EA9-4C2F-8E9D-A47622ABD210}"/>
              </a:ext>
            </a:extLst>
          </p:cNvPr>
          <p:cNvSpPr txBox="1"/>
          <p:nvPr/>
        </p:nvSpPr>
        <p:spPr>
          <a:xfrm>
            <a:off x="4671403" y="4880352"/>
            <a:ext cx="90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carpals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44E6F1-380D-42DD-9EF8-54802CE855FA}"/>
              </a:ext>
            </a:extLst>
          </p:cNvPr>
          <p:cNvCxnSpPr>
            <a:cxnSpLocks/>
          </p:cNvCxnSpPr>
          <p:nvPr/>
        </p:nvCxnSpPr>
        <p:spPr>
          <a:xfrm>
            <a:off x="5306943" y="5534293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2321C4-0540-4682-ABEC-815B78E71EE7}"/>
              </a:ext>
            </a:extLst>
          </p:cNvPr>
          <p:cNvSpPr txBox="1"/>
          <p:nvPr/>
        </p:nvSpPr>
        <p:spPr>
          <a:xfrm>
            <a:off x="4123988" y="5294598"/>
            <a:ext cx="132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metacarpals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26A398-3ED5-46F0-903C-9B2D98858A21}"/>
              </a:ext>
            </a:extLst>
          </p:cNvPr>
          <p:cNvCxnSpPr>
            <a:cxnSpLocks/>
          </p:cNvCxnSpPr>
          <p:nvPr/>
        </p:nvCxnSpPr>
        <p:spPr>
          <a:xfrm>
            <a:off x="5332194" y="6308246"/>
            <a:ext cx="62576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18A1B3-5E6F-4C37-92C3-023FD8A6A528}"/>
              </a:ext>
            </a:extLst>
          </p:cNvPr>
          <p:cNvSpPr txBox="1"/>
          <p:nvPr/>
        </p:nvSpPr>
        <p:spPr>
          <a:xfrm>
            <a:off x="4322358" y="6076761"/>
            <a:ext cx="132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phalanges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87D1C-2C84-4044-967D-D949D3ABA388}"/>
              </a:ext>
            </a:extLst>
          </p:cNvPr>
          <p:cNvSpPr txBox="1"/>
          <p:nvPr/>
        </p:nvSpPr>
        <p:spPr>
          <a:xfrm>
            <a:off x="142595" y="89286"/>
            <a:ext cx="4429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</a:t>
            </a:r>
          </a:p>
        </p:txBody>
      </p:sp>
    </p:spTree>
    <p:extLst>
      <p:ext uri="{BB962C8B-B14F-4D97-AF65-F5344CB8AC3E}">
        <p14:creationId xmlns:p14="http://schemas.microsoft.com/office/powerpoint/2010/main" val="7311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3" grpId="0" animBg="1"/>
      <p:bldP spid="9" grpId="0" animBg="1"/>
      <p:bldP spid="11" grpId="0" animBg="1"/>
      <p:bldP spid="12" grpId="0" animBg="1"/>
      <p:bldP spid="13" grpId="0" animBg="1"/>
      <p:bldP spid="17" grpId="0"/>
      <p:bldP spid="20" grpId="0"/>
      <p:bldP spid="22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E6D5B-A14C-4823-BD07-47F0B9D8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0" y="1845884"/>
            <a:ext cx="6758503" cy="4542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5D7D6-3AF6-4D3A-8A4F-8743457D309B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902D41-ADE1-446B-BDB9-14D5A94E768B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3CAF3-62F1-408A-9243-84F6A6CDE0E3}"/>
              </a:ext>
            </a:extLst>
          </p:cNvPr>
          <p:cNvSpPr/>
          <p:nvPr/>
        </p:nvSpPr>
        <p:spPr>
          <a:xfrm>
            <a:off x="4695135" y="3704573"/>
            <a:ext cx="748039" cy="197284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3ED47-0A95-446C-8643-746C52938137}"/>
              </a:ext>
            </a:extLst>
          </p:cNvPr>
          <p:cNvSpPr/>
          <p:nvPr/>
        </p:nvSpPr>
        <p:spPr>
          <a:xfrm>
            <a:off x="2148176" y="2059487"/>
            <a:ext cx="569971" cy="53339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5E681-4D74-49FE-A3DD-327B1C961623}"/>
              </a:ext>
            </a:extLst>
          </p:cNvPr>
          <p:cNvSpPr txBox="1"/>
          <p:nvPr/>
        </p:nvSpPr>
        <p:spPr>
          <a:xfrm>
            <a:off x="329298" y="1179876"/>
            <a:ext cx="237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projections around the intertubercular sulcus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7CD5A-35F3-4C22-B597-71964EBF40FB}"/>
              </a:ext>
            </a:extLst>
          </p:cNvPr>
          <p:cNvCxnSpPr>
            <a:cxnSpLocks/>
          </p:cNvCxnSpPr>
          <p:nvPr/>
        </p:nvCxnSpPr>
        <p:spPr>
          <a:xfrm flipH="1" flipV="1">
            <a:off x="1633139" y="1793278"/>
            <a:ext cx="521969" cy="48205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66C3F-5BAB-4B39-8F43-563348B0C080}"/>
              </a:ext>
            </a:extLst>
          </p:cNvPr>
          <p:cNvSpPr/>
          <p:nvPr/>
        </p:nvSpPr>
        <p:spPr>
          <a:xfrm>
            <a:off x="2148176" y="2592886"/>
            <a:ext cx="895648" cy="31941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00214F-8FA7-4DF8-AF6A-D97973095C36}"/>
              </a:ext>
            </a:extLst>
          </p:cNvPr>
          <p:cNvCxnSpPr>
            <a:cxnSpLocks/>
          </p:cNvCxnSpPr>
          <p:nvPr/>
        </p:nvCxnSpPr>
        <p:spPr>
          <a:xfrm flipH="1" flipV="1">
            <a:off x="1728533" y="2583653"/>
            <a:ext cx="432703" cy="16305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ECF2F7-A4AE-4571-9889-AC4F295F5962}"/>
              </a:ext>
            </a:extLst>
          </p:cNvPr>
          <p:cNvSpPr txBox="1"/>
          <p:nvPr/>
        </p:nvSpPr>
        <p:spPr>
          <a:xfrm>
            <a:off x="14120" y="2163141"/>
            <a:ext cx="19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gency FB" panose="020B0503020202020204" pitchFamily="34" charset="0"/>
              </a:rPr>
              <a:t>accommodates tendon for biceps brachii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E8B7D5-8E86-4733-A428-FDE51F523233}"/>
              </a:ext>
            </a:extLst>
          </p:cNvPr>
          <p:cNvSpPr/>
          <p:nvPr/>
        </p:nvSpPr>
        <p:spPr>
          <a:xfrm>
            <a:off x="4701398" y="3416473"/>
            <a:ext cx="735513" cy="294310"/>
          </a:xfrm>
          <a:prstGeom prst="rect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841A48-74E8-4332-BFB2-525B1B6D456D}"/>
              </a:ext>
            </a:extLst>
          </p:cNvPr>
          <p:cNvCxnSpPr>
            <a:cxnSpLocks/>
          </p:cNvCxnSpPr>
          <p:nvPr/>
        </p:nvCxnSpPr>
        <p:spPr>
          <a:xfrm flipV="1">
            <a:off x="5172778" y="1271774"/>
            <a:ext cx="1026156" cy="2138019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D8CDD1-7DC3-4000-816B-92EE0FC98165}"/>
              </a:ext>
            </a:extLst>
          </p:cNvPr>
          <p:cNvSpPr txBox="1"/>
          <p:nvPr/>
        </p:nvSpPr>
        <p:spPr>
          <a:xfrm>
            <a:off x="5375896" y="867138"/>
            <a:ext cx="298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Agency FB" panose="020B0503020202020204" pitchFamily="34" charset="0"/>
              </a:rPr>
              <a:t>attachment point for tendons of deltoid muscle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D3FD20-90EF-4BF5-857F-9D6689497EC6}"/>
              </a:ext>
            </a:extLst>
          </p:cNvPr>
          <p:cNvSpPr/>
          <p:nvPr/>
        </p:nvSpPr>
        <p:spPr>
          <a:xfrm>
            <a:off x="7236957" y="3271813"/>
            <a:ext cx="516654" cy="294310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18ABBC-D093-4729-9CE5-0A22E83F8FCB}"/>
              </a:ext>
            </a:extLst>
          </p:cNvPr>
          <p:cNvCxnSpPr>
            <a:cxnSpLocks/>
          </p:cNvCxnSpPr>
          <p:nvPr/>
        </p:nvCxnSpPr>
        <p:spPr>
          <a:xfrm flipV="1">
            <a:off x="7595187" y="3047857"/>
            <a:ext cx="256920" cy="214118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BA2D22-21BB-4999-AC74-C8F8CAA6E1EF}"/>
              </a:ext>
            </a:extLst>
          </p:cNvPr>
          <p:cNvSpPr txBox="1"/>
          <p:nvPr/>
        </p:nvSpPr>
        <p:spPr>
          <a:xfrm>
            <a:off x="7540553" y="2673561"/>
            <a:ext cx="164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accommodates </a:t>
            </a:r>
            <a:b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radial nerve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68764-0A84-45F3-94E5-5EA06CE0716F}"/>
              </a:ext>
            </a:extLst>
          </p:cNvPr>
          <p:cNvSpPr/>
          <p:nvPr/>
        </p:nvSpPr>
        <p:spPr>
          <a:xfrm>
            <a:off x="2154439" y="5071615"/>
            <a:ext cx="620075" cy="139212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20392B-8972-4CC9-AB58-97EB54C0FE03}"/>
              </a:ext>
            </a:extLst>
          </p:cNvPr>
          <p:cNvSpPr/>
          <p:nvPr/>
        </p:nvSpPr>
        <p:spPr>
          <a:xfrm>
            <a:off x="4087586" y="5143309"/>
            <a:ext cx="620075" cy="139212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C1C07-576B-4296-8C0B-636504BBA1E9}"/>
              </a:ext>
            </a:extLst>
          </p:cNvPr>
          <p:cNvCxnSpPr>
            <a:cxnSpLocks/>
          </p:cNvCxnSpPr>
          <p:nvPr/>
        </p:nvCxnSpPr>
        <p:spPr>
          <a:xfrm flipH="1">
            <a:off x="1728533" y="5208303"/>
            <a:ext cx="430334" cy="23912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7C7E5-E256-4979-B15C-04B39975BF38}"/>
              </a:ext>
            </a:extLst>
          </p:cNvPr>
          <p:cNvSpPr txBox="1"/>
          <p:nvPr/>
        </p:nvSpPr>
        <p:spPr>
          <a:xfrm>
            <a:off x="499894" y="5271788"/>
            <a:ext cx="123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articulates with head of radius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F76F72-1C9A-449C-9BFD-DB3A188B7D19}"/>
              </a:ext>
            </a:extLst>
          </p:cNvPr>
          <p:cNvCxnSpPr>
            <a:cxnSpLocks/>
          </p:cNvCxnSpPr>
          <p:nvPr/>
        </p:nvCxnSpPr>
        <p:spPr>
          <a:xfrm flipH="1">
            <a:off x="2374010" y="5288343"/>
            <a:ext cx="1713576" cy="717622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D91291-57E1-42E5-BE4D-C7D2D3005FBC}"/>
              </a:ext>
            </a:extLst>
          </p:cNvPr>
          <p:cNvSpPr txBox="1"/>
          <p:nvPr/>
        </p:nvSpPr>
        <p:spPr>
          <a:xfrm>
            <a:off x="731724" y="5845991"/>
            <a:ext cx="1802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gency FB" panose="020B0503020202020204" pitchFamily="34" charset="0"/>
              </a:rPr>
              <a:t>articulates with trochlear notch of ulna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ADF620-713C-4752-9CFB-85E2690DF84E}"/>
              </a:ext>
            </a:extLst>
          </p:cNvPr>
          <p:cNvSpPr/>
          <p:nvPr/>
        </p:nvSpPr>
        <p:spPr>
          <a:xfrm>
            <a:off x="2137117" y="4523611"/>
            <a:ext cx="473787" cy="266941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195C31-714B-424D-8557-0B029879E392}"/>
              </a:ext>
            </a:extLst>
          </p:cNvPr>
          <p:cNvSpPr/>
          <p:nvPr/>
        </p:nvSpPr>
        <p:spPr>
          <a:xfrm>
            <a:off x="4087586" y="4636974"/>
            <a:ext cx="919782" cy="266941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C692D-C22A-4D18-9DCF-0F0D3530E7A2}"/>
              </a:ext>
            </a:extLst>
          </p:cNvPr>
          <p:cNvSpPr txBox="1"/>
          <p:nvPr/>
        </p:nvSpPr>
        <p:spPr>
          <a:xfrm>
            <a:off x="59520" y="4274347"/>
            <a:ext cx="205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anterior depression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D76115-3109-48CF-8E9F-13715ECEFCA2}"/>
              </a:ext>
            </a:extLst>
          </p:cNvPr>
          <p:cNvCxnSpPr>
            <a:cxnSpLocks/>
          </p:cNvCxnSpPr>
          <p:nvPr/>
        </p:nvCxnSpPr>
        <p:spPr>
          <a:xfrm flipH="1" flipV="1">
            <a:off x="1757329" y="4514385"/>
            <a:ext cx="369348" cy="139989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926D60B-81E8-4967-A0B6-96E13701E7F4}"/>
              </a:ext>
            </a:extLst>
          </p:cNvPr>
          <p:cNvSpPr txBox="1"/>
          <p:nvPr/>
        </p:nvSpPr>
        <p:spPr>
          <a:xfrm>
            <a:off x="3239332" y="4141251"/>
            <a:ext cx="182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anterior depression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1A5428-C756-4192-A01F-AAAE9AA5CFE4}"/>
              </a:ext>
            </a:extLst>
          </p:cNvPr>
          <p:cNvCxnSpPr>
            <a:cxnSpLocks/>
          </p:cNvCxnSpPr>
          <p:nvPr/>
        </p:nvCxnSpPr>
        <p:spPr>
          <a:xfrm flipH="1" flipV="1">
            <a:off x="4347225" y="4443624"/>
            <a:ext cx="100491" cy="200085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595822-5A62-4CC9-8F31-947021CD774A}"/>
              </a:ext>
            </a:extLst>
          </p:cNvPr>
          <p:cNvSpPr txBox="1"/>
          <p:nvPr/>
        </p:nvSpPr>
        <p:spPr>
          <a:xfrm>
            <a:off x="7126571" y="3868054"/>
            <a:ext cx="145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C3399"/>
                </a:solidFill>
                <a:latin typeface="Agency FB" panose="020B0503020202020204" pitchFamily="34" charset="0"/>
              </a:rPr>
              <a:t>large posterior depression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0238C8-00DD-48C0-BFAA-C6D02CF789AA}"/>
              </a:ext>
            </a:extLst>
          </p:cNvPr>
          <p:cNvSpPr/>
          <p:nvPr/>
        </p:nvSpPr>
        <p:spPr>
          <a:xfrm>
            <a:off x="5247531" y="4630561"/>
            <a:ext cx="919782" cy="266941"/>
          </a:xfrm>
          <a:prstGeom prst="rect">
            <a:avLst/>
          </a:prstGeom>
          <a:noFill/>
          <a:ln w="31750"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50FE3F-ADAD-4983-B3F7-0B49A2DA7C67}"/>
              </a:ext>
            </a:extLst>
          </p:cNvPr>
          <p:cNvCxnSpPr>
            <a:cxnSpLocks/>
          </p:cNvCxnSpPr>
          <p:nvPr/>
        </p:nvCxnSpPr>
        <p:spPr>
          <a:xfrm flipV="1">
            <a:off x="6167313" y="4274347"/>
            <a:ext cx="1203520" cy="434480"/>
          </a:xfrm>
          <a:prstGeom prst="straightConnector1">
            <a:avLst/>
          </a:prstGeom>
          <a:ln w="22225">
            <a:solidFill>
              <a:srgbClr val="CC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239508C-EAB0-467D-90F9-8E8205DEA65F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</a:t>
            </a:r>
            <a:r>
              <a:rPr lang="en-US" sz="3200" dirty="0" err="1">
                <a:latin typeface="Agency FB" panose="020B0503020202020204" pitchFamily="34" charset="0"/>
              </a:rPr>
              <a:t>Humerus</a:t>
            </a:r>
            <a:r>
              <a:rPr lang="en-US" sz="3200" dirty="0"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AE47CC-8764-4CE4-A43B-A6F3700E2768}"/>
              </a:ext>
            </a:extLst>
          </p:cNvPr>
          <p:cNvSpPr txBox="1"/>
          <p:nvPr/>
        </p:nvSpPr>
        <p:spPr>
          <a:xfrm>
            <a:off x="142595" y="652724"/>
            <a:ext cx="543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73A5CF"/>
                </a:solidFill>
                <a:latin typeface="Agency FB" panose="020B0503020202020204" pitchFamily="34" charset="0"/>
              </a:rPr>
              <a:t>humerus</a:t>
            </a:r>
            <a:r>
              <a:rPr lang="en-US" sz="2000" b="1" dirty="0">
                <a:solidFill>
                  <a:srgbClr val="73A5CF"/>
                </a:solidFill>
                <a:latin typeface="Agency FB" panose="020B0503020202020204" pitchFamily="34" charset="0"/>
              </a:rPr>
              <a:t>:</a:t>
            </a: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>
                <a:latin typeface="Agency FB" panose="020B0503020202020204" pitchFamily="34" charset="0"/>
              </a:rPr>
              <a:t>largest, longest bone of the upper limb 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C06D0E-256B-4D2B-AB91-8914CD89D010}"/>
              </a:ext>
            </a:extLst>
          </p:cNvPr>
          <p:cNvCxnSpPr>
            <a:cxnSpLocks/>
          </p:cNvCxnSpPr>
          <p:nvPr/>
        </p:nvCxnSpPr>
        <p:spPr>
          <a:xfrm>
            <a:off x="2730941" y="2154769"/>
            <a:ext cx="545659" cy="14162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04F4EA-4067-48E6-B1B2-B2ED304CA45C}"/>
              </a:ext>
            </a:extLst>
          </p:cNvPr>
          <p:cNvCxnSpPr>
            <a:cxnSpLocks/>
          </p:cNvCxnSpPr>
          <p:nvPr/>
        </p:nvCxnSpPr>
        <p:spPr>
          <a:xfrm flipV="1">
            <a:off x="2732526" y="2350238"/>
            <a:ext cx="713792" cy="6184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1FE85C8-25DE-40A9-AAC9-2F0F5E6818C5}"/>
              </a:ext>
            </a:extLst>
          </p:cNvPr>
          <p:cNvCxnSpPr>
            <a:cxnSpLocks/>
          </p:cNvCxnSpPr>
          <p:nvPr/>
        </p:nvCxnSpPr>
        <p:spPr>
          <a:xfrm flipH="1">
            <a:off x="3276600" y="3506204"/>
            <a:ext cx="1421667" cy="1077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005742-24E3-47E5-A479-1BAABE87E6D1}"/>
              </a:ext>
            </a:extLst>
          </p:cNvPr>
          <p:cNvSpPr/>
          <p:nvPr/>
        </p:nvSpPr>
        <p:spPr>
          <a:xfrm>
            <a:off x="3351121" y="2413132"/>
            <a:ext cx="85843" cy="675429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98859C-B634-4503-9049-2483A3BA12EB}"/>
              </a:ext>
            </a:extLst>
          </p:cNvPr>
          <p:cNvCxnSpPr>
            <a:cxnSpLocks/>
          </p:cNvCxnSpPr>
          <p:nvPr/>
        </p:nvCxnSpPr>
        <p:spPr>
          <a:xfrm>
            <a:off x="2621164" y="4643708"/>
            <a:ext cx="468258" cy="2943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4420A1-683E-410A-8B15-86E4EC12AB3D}"/>
              </a:ext>
            </a:extLst>
          </p:cNvPr>
          <p:cNvCxnSpPr>
            <a:cxnSpLocks/>
          </p:cNvCxnSpPr>
          <p:nvPr/>
        </p:nvCxnSpPr>
        <p:spPr>
          <a:xfrm flipH="1">
            <a:off x="3236773" y="4777373"/>
            <a:ext cx="850813" cy="18676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25EF2E-72E9-41DB-ACB5-C78773A48745}"/>
              </a:ext>
            </a:extLst>
          </p:cNvPr>
          <p:cNvCxnSpPr>
            <a:cxnSpLocks/>
          </p:cNvCxnSpPr>
          <p:nvPr/>
        </p:nvCxnSpPr>
        <p:spPr>
          <a:xfrm>
            <a:off x="5444096" y="3506204"/>
            <a:ext cx="149560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A7DED4-341C-4BE1-8766-4626C4E20B01}"/>
              </a:ext>
            </a:extLst>
          </p:cNvPr>
          <p:cNvCxnSpPr>
            <a:cxnSpLocks/>
          </p:cNvCxnSpPr>
          <p:nvPr/>
        </p:nvCxnSpPr>
        <p:spPr>
          <a:xfrm flipV="1">
            <a:off x="2791280" y="5100475"/>
            <a:ext cx="298142" cy="407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5A8F85-2E40-4E84-A9E0-61E87B1F221D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298006" y="5134625"/>
            <a:ext cx="789580" cy="782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2F3F42-3BF9-4C51-BB92-B92325D7880A}"/>
              </a:ext>
            </a:extLst>
          </p:cNvPr>
          <p:cNvCxnSpPr>
            <a:cxnSpLocks/>
          </p:cNvCxnSpPr>
          <p:nvPr/>
        </p:nvCxnSpPr>
        <p:spPr>
          <a:xfrm>
            <a:off x="6185008" y="4793558"/>
            <a:ext cx="784101" cy="17057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7" grpId="0"/>
      <p:bldP spid="19" grpId="0" animBg="1"/>
      <p:bldP spid="22" grpId="0"/>
      <p:bldP spid="23" grpId="0" animBg="1"/>
      <p:bldP spid="27" grpId="0"/>
      <p:bldP spid="28" grpId="0" animBg="1"/>
      <p:bldP spid="29" grpId="0" animBg="1"/>
      <p:bldP spid="32" grpId="0"/>
      <p:bldP spid="35" grpId="0"/>
      <p:bldP spid="37" grpId="0" animBg="1"/>
      <p:bldP spid="38" grpId="0" animBg="1"/>
      <p:bldP spid="39" grpId="0"/>
      <p:bldP spid="42" grpId="0"/>
      <p:bldP spid="45" grpId="0"/>
      <p:bldP spid="46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745317-028D-4D75-96A6-BCDE9C161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13" y="1392928"/>
            <a:ext cx="5822536" cy="493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29686-61DB-48B4-975B-2F4DBF7BD2C5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E9F246-1F0F-420B-B7B2-6D550AA10593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6BB0FD-4C3A-4E98-BF34-53E5641B1C60}"/>
              </a:ext>
            </a:extLst>
          </p:cNvPr>
          <p:cNvSpPr/>
          <p:nvPr/>
        </p:nvSpPr>
        <p:spPr>
          <a:xfrm>
            <a:off x="4507247" y="3525132"/>
            <a:ext cx="371642" cy="196974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C5567-96F9-43A6-A91D-189F10A0E0AE}"/>
              </a:ext>
            </a:extLst>
          </p:cNvPr>
          <p:cNvSpPr/>
          <p:nvPr/>
        </p:nvSpPr>
        <p:spPr>
          <a:xfrm>
            <a:off x="6294291" y="2430564"/>
            <a:ext cx="632602" cy="18111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3C1EB-313A-4A8B-ADDC-3E7CE8820275}"/>
              </a:ext>
            </a:extLst>
          </p:cNvPr>
          <p:cNvSpPr txBox="1"/>
          <p:nvPr/>
        </p:nvSpPr>
        <p:spPr>
          <a:xfrm>
            <a:off x="6771380" y="1336057"/>
            <a:ext cx="207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forms the posterior prominence of the elbow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E1CB4F-D1A3-4394-93B2-BCFE28C1883B}"/>
              </a:ext>
            </a:extLst>
          </p:cNvPr>
          <p:cNvCxnSpPr>
            <a:cxnSpLocks/>
          </p:cNvCxnSpPr>
          <p:nvPr/>
        </p:nvCxnSpPr>
        <p:spPr>
          <a:xfrm flipV="1">
            <a:off x="6908799" y="1946131"/>
            <a:ext cx="334350" cy="49424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CC9D7-A045-47B1-B1EB-28A2F41FE4C8}"/>
              </a:ext>
            </a:extLst>
          </p:cNvPr>
          <p:cNvSpPr/>
          <p:nvPr/>
        </p:nvSpPr>
        <p:spPr>
          <a:xfrm>
            <a:off x="4190946" y="2620030"/>
            <a:ext cx="1063722" cy="196974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3684D5-79AF-4937-A477-5152DE55CCCB}"/>
              </a:ext>
            </a:extLst>
          </p:cNvPr>
          <p:cNvCxnSpPr>
            <a:cxnSpLocks/>
          </p:cNvCxnSpPr>
          <p:nvPr/>
        </p:nvCxnSpPr>
        <p:spPr>
          <a:xfrm>
            <a:off x="5259039" y="2718517"/>
            <a:ext cx="1984110" cy="685373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C7DD73-4697-489B-938C-0F1227817044}"/>
              </a:ext>
            </a:extLst>
          </p:cNvPr>
          <p:cNvSpPr txBox="1"/>
          <p:nvPr/>
        </p:nvSpPr>
        <p:spPr>
          <a:xfrm>
            <a:off x="6924333" y="3154848"/>
            <a:ext cx="201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gency FB" panose="020B0503020202020204" pitchFamily="34" charset="0"/>
              </a:rPr>
              <a:t>articulates with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Agency FB" panose="020B0503020202020204" pitchFamily="34" charset="0"/>
              </a:rPr>
              <a:t>trochlea of the humerus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5F616F-0E0D-4EFE-BE48-C68F0D1010AD}"/>
              </a:ext>
            </a:extLst>
          </p:cNvPr>
          <p:cNvSpPr/>
          <p:nvPr/>
        </p:nvSpPr>
        <p:spPr>
          <a:xfrm>
            <a:off x="4186575" y="2841734"/>
            <a:ext cx="1063722" cy="126934"/>
          </a:xfrm>
          <a:prstGeom prst="rect">
            <a:avLst/>
          </a:prstGeom>
          <a:noFill/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403C36-DE1C-4D49-98D9-1AF250A41E16}"/>
              </a:ext>
            </a:extLst>
          </p:cNvPr>
          <p:cNvCxnSpPr>
            <a:cxnSpLocks/>
          </p:cNvCxnSpPr>
          <p:nvPr/>
        </p:nvCxnSpPr>
        <p:spPr>
          <a:xfrm>
            <a:off x="5250297" y="2939259"/>
            <a:ext cx="1714974" cy="998008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089078-4BD1-4030-BC3A-0B5F41536BAC}"/>
              </a:ext>
            </a:extLst>
          </p:cNvPr>
          <p:cNvSpPr txBox="1"/>
          <p:nvPr/>
        </p:nvSpPr>
        <p:spPr>
          <a:xfrm>
            <a:off x="6767146" y="3725066"/>
            <a:ext cx="207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attachment point for biceps brachii muscle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D42C46-D98A-40D2-83A4-6056C91FBB8E}"/>
              </a:ext>
            </a:extLst>
          </p:cNvPr>
          <p:cNvSpPr/>
          <p:nvPr/>
        </p:nvSpPr>
        <p:spPr>
          <a:xfrm>
            <a:off x="4347028" y="4382832"/>
            <a:ext cx="600753" cy="37705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5C7B4-9BC0-4AE4-9483-21157977493C}"/>
              </a:ext>
            </a:extLst>
          </p:cNvPr>
          <p:cNvCxnSpPr>
            <a:cxnSpLocks/>
          </p:cNvCxnSpPr>
          <p:nvPr/>
        </p:nvCxnSpPr>
        <p:spPr>
          <a:xfrm flipH="1" flipV="1">
            <a:off x="2733420" y="4071787"/>
            <a:ext cx="1613608" cy="372414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6519AC-DBDB-4AC1-AAC3-C48AB51415E7}"/>
              </a:ext>
            </a:extLst>
          </p:cNvPr>
          <p:cNvSpPr txBox="1"/>
          <p:nvPr/>
        </p:nvSpPr>
        <p:spPr>
          <a:xfrm>
            <a:off x="423641" y="3684847"/>
            <a:ext cx="2757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attachment for ulnar collateral ligament to the wrist </a:t>
            </a:r>
            <a:b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8373EE-EF8A-4898-BB41-A87A6A2499EA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Ulna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BEB66-D575-43E5-83DD-372DD68461AF}"/>
              </a:ext>
            </a:extLst>
          </p:cNvPr>
          <p:cNvSpPr txBox="1"/>
          <p:nvPr/>
        </p:nvSpPr>
        <p:spPr>
          <a:xfrm>
            <a:off x="142595" y="656707"/>
            <a:ext cx="758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ulna: </a:t>
            </a:r>
            <a:r>
              <a:rPr lang="en-US" sz="2000" dirty="0">
                <a:latin typeface="Agency FB" panose="020B0503020202020204" pitchFamily="34" charset="0"/>
              </a:rPr>
              <a:t>medial aspect of the forearm; </a:t>
            </a:r>
            <a:r>
              <a:rPr lang="en-US" sz="2000" dirty="0" err="1">
                <a:latin typeface="Agency FB" panose="020B0503020202020204" pitchFamily="34" charset="0"/>
              </a:rPr>
              <a:t>p.u</a:t>
            </a:r>
            <a:r>
              <a:rPr lang="en-US" sz="2000" dirty="0">
                <a:latin typeface="Agency FB" panose="020B0503020202020204" pitchFamily="34" charset="0"/>
              </a:rPr>
              <a:t>. = pinky is on the ulna side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6F9D95-6850-48A8-B83B-962D4E06DAE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501177" y="2521121"/>
            <a:ext cx="793114" cy="3686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826CD9-7FB7-424C-A0C8-D812E4E1A215}"/>
              </a:ext>
            </a:extLst>
          </p:cNvPr>
          <p:cNvCxnSpPr>
            <a:cxnSpLocks/>
          </p:cNvCxnSpPr>
          <p:nvPr/>
        </p:nvCxnSpPr>
        <p:spPr>
          <a:xfrm flipH="1">
            <a:off x="3801035" y="2718517"/>
            <a:ext cx="3855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05D58B-CF30-4A31-8DC5-209D04201A33}"/>
              </a:ext>
            </a:extLst>
          </p:cNvPr>
          <p:cNvCxnSpPr>
            <a:cxnSpLocks/>
          </p:cNvCxnSpPr>
          <p:nvPr/>
        </p:nvCxnSpPr>
        <p:spPr>
          <a:xfrm flipH="1">
            <a:off x="3724835" y="2905201"/>
            <a:ext cx="4617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424194-1D51-4644-BFD2-8165B376528C}"/>
              </a:ext>
            </a:extLst>
          </p:cNvPr>
          <p:cNvCxnSpPr>
            <a:cxnSpLocks/>
          </p:cNvCxnSpPr>
          <p:nvPr/>
        </p:nvCxnSpPr>
        <p:spPr>
          <a:xfrm flipH="1">
            <a:off x="3406588" y="4491954"/>
            <a:ext cx="954827" cy="2324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2B944-9555-4E79-B68C-7851DED966DB}"/>
              </a:ext>
            </a:extLst>
          </p:cNvPr>
          <p:cNvCxnSpPr>
            <a:cxnSpLocks/>
          </p:cNvCxnSpPr>
          <p:nvPr/>
        </p:nvCxnSpPr>
        <p:spPr>
          <a:xfrm>
            <a:off x="4962928" y="4491954"/>
            <a:ext cx="925293" cy="2460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8" grpId="0"/>
      <p:bldP spid="19" grpId="0" animBg="1"/>
      <p:bldP spid="22" grpId="0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2870BB-3128-489A-897F-BE0EA34DC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13" y="1392928"/>
            <a:ext cx="5822536" cy="493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94286-A470-4D38-8E83-6200C0FCD78A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E7FC76-3460-4EFE-B6FA-F90CD491124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38A06-0908-4F88-A4EA-40A32364ABF2}"/>
              </a:ext>
            </a:extLst>
          </p:cNvPr>
          <p:cNvSpPr/>
          <p:nvPr/>
        </p:nvSpPr>
        <p:spPr>
          <a:xfrm>
            <a:off x="2515609" y="3086434"/>
            <a:ext cx="453060" cy="195385"/>
          </a:xfrm>
          <a:prstGeom prst="rect">
            <a:avLst/>
          </a:prstGeom>
          <a:noFill/>
          <a:ln w="15875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E29768-9285-4D61-BB22-02314F1BC689}"/>
              </a:ext>
            </a:extLst>
          </p:cNvPr>
          <p:cNvSpPr/>
          <p:nvPr/>
        </p:nvSpPr>
        <p:spPr>
          <a:xfrm>
            <a:off x="4217342" y="2953797"/>
            <a:ext cx="928164" cy="195384"/>
          </a:xfrm>
          <a:prstGeom prst="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02B6C-8B6A-43C9-9668-13BD8AB6D61C}"/>
              </a:ext>
            </a:extLst>
          </p:cNvPr>
          <p:cNvSpPr txBox="1"/>
          <p:nvPr/>
        </p:nvSpPr>
        <p:spPr>
          <a:xfrm>
            <a:off x="6155494" y="1069762"/>
            <a:ext cx="220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Agency FB" panose="020B0503020202020204" pitchFamily="34" charset="0"/>
              </a:rPr>
              <a:t>attachment point for biceps brachii muscle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C51FE-0489-49E8-BC0D-6F99E56908E9}"/>
              </a:ext>
            </a:extLst>
          </p:cNvPr>
          <p:cNvCxnSpPr>
            <a:cxnSpLocks/>
          </p:cNvCxnSpPr>
          <p:nvPr/>
        </p:nvCxnSpPr>
        <p:spPr>
          <a:xfrm flipV="1">
            <a:off x="5145506" y="1574800"/>
            <a:ext cx="1385923" cy="1375973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6003F-FC8A-4852-AA3E-D4162911CC91}"/>
              </a:ext>
            </a:extLst>
          </p:cNvPr>
          <p:cNvSpPr/>
          <p:nvPr/>
        </p:nvSpPr>
        <p:spPr>
          <a:xfrm>
            <a:off x="4228054" y="3968682"/>
            <a:ext cx="788620" cy="277641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DC2EC3-A7B6-48C3-A6F6-71E9E945F9FB}"/>
              </a:ext>
            </a:extLst>
          </p:cNvPr>
          <p:cNvCxnSpPr>
            <a:cxnSpLocks/>
          </p:cNvCxnSpPr>
          <p:nvPr/>
        </p:nvCxnSpPr>
        <p:spPr>
          <a:xfrm flipH="1" flipV="1">
            <a:off x="2515609" y="3604985"/>
            <a:ext cx="1712445" cy="433004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5A6BAB-24CA-4121-9EDE-28F02BB64749}"/>
              </a:ext>
            </a:extLst>
          </p:cNvPr>
          <p:cNvSpPr txBox="1"/>
          <p:nvPr/>
        </p:nvSpPr>
        <p:spPr>
          <a:xfrm>
            <a:off x="126581" y="3236439"/>
            <a:ext cx="2536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membrane (connective tissue) that holds the radius and ulna together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D10D37-08CE-436F-8464-43CE15A1F4E2}"/>
              </a:ext>
            </a:extLst>
          </p:cNvPr>
          <p:cNvSpPr txBox="1"/>
          <p:nvPr/>
        </p:nvSpPr>
        <p:spPr>
          <a:xfrm>
            <a:off x="142595" y="89286"/>
            <a:ext cx="841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Upper Limb – Radius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6522C-935A-400F-858D-3506A616E745}"/>
              </a:ext>
            </a:extLst>
          </p:cNvPr>
          <p:cNvSpPr txBox="1"/>
          <p:nvPr/>
        </p:nvSpPr>
        <p:spPr>
          <a:xfrm>
            <a:off x="142595" y="660550"/>
            <a:ext cx="5336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83AFD4"/>
                </a:solidFill>
                <a:latin typeface="Agency FB" panose="020B0503020202020204" pitchFamily="34" charset="0"/>
              </a:rPr>
              <a:t>radius: </a:t>
            </a:r>
            <a:r>
              <a:rPr lang="en-US" sz="2000" dirty="0">
                <a:latin typeface="Agency FB" panose="020B0503020202020204" pitchFamily="34" charset="0"/>
              </a:rPr>
              <a:t>located on the lateral aspect of the forearm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263E3F-8617-4E3F-93C3-1D8B1D3E659A}"/>
              </a:ext>
            </a:extLst>
          </p:cNvPr>
          <p:cNvCxnSpPr>
            <a:cxnSpLocks/>
          </p:cNvCxnSpPr>
          <p:nvPr/>
        </p:nvCxnSpPr>
        <p:spPr>
          <a:xfrm flipH="1">
            <a:off x="3593206" y="3051489"/>
            <a:ext cx="61555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A39AAD-2342-4337-AA3C-984040CFDEF7}"/>
              </a:ext>
            </a:extLst>
          </p:cNvPr>
          <p:cNvCxnSpPr>
            <a:cxnSpLocks/>
          </p:cNvCxnSpPr>
          <p:nvPr/>
        </p:nvCxnSpPr>
        <p:spPr>
          <a:xfrm flipH="1">
            <a:off x="3369972" y="4062481"/>
            <a:ext cx="84737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4117</TotalTime>
  <Words>1460</Words>
  <Application>Microsoft Office PowerPoint</Application>
  <PresentationFormat>On-screen Show (4:3)</PresentationFormat>
  <Paragraphs>177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Agency FB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Dingess, Paige</dc:creator>
  <cp:lastModifiedBy>Dingess, Paige</cp:lastModifiedBy>
  <cp:revision>128</cp:revision>
  <dcterms:created xsi:type="dcterms:W3CDTF">2021-10-11T03:24:24Z</dcterms:created>
  <dcterms:modified xsi:type="dcterms:W3CDTF">2023-08-21T01:16:06Z</dcterms:modified>
</cp:coreProperties>
</file>